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330" r:id="rId3"/>
    <p:sldId id="334" r:id="rId4"/>
    <p:sldId id="335" r:id="rId5"/>
    <p:sldId id="336" r:id="rId6"/>
    <p:sldId id="337" r:id="rId7"/>
    <p:sldId id="341" r:id="rId8"/>
    <p:sldId id="342" r:id="rId9"/>
    <p:sldId id="343" r:id="rId10"/>
    <p:sldId id="344" r:id="rId11"/>
    <p:sldId id="339" r:id="rId12"/>
    <p:sldId id="345" r:id="rId13"/>
    <p:sldId id="349" r:id="rId14"/>
    <p:sldId id="346" r:id="rId15"/>
    <p:sldId id="362" r:id="rId16"/>
    <p:sldId id="340" r:id="rId17"/>
    <p:sldId id="357" r:id="rId18"/>
    <p:sldId id="355" r:id="rId19"/>
    <p:sldId id="354" r:id="rId20"/>
    <p:sldId id="347" r:id="rId21"/>
    <p:sldId id="350" r:id="rId22"/>
    <p:sldId id="353" r:id="rId23"/>
    <p:sldId id="356" r:id="rId24"/>
    <p:sldId id="358" r:id="rId25"/>
    <p:sldId id="348" r:id="rId26"/>
    <p:sldId id="351" r:id="rId27"/>
    <p:sldId id="359" r:id="rId28"/>
    <p:sldId id="360" r:id="rId29"/>
    <p:sldId id="361" r:id="rId30"/>
    <p:sldId id="352" r:id="rId31"/>
    <p:sldId id="304" r:id="rId32"/>
    <p:sldId id="261" r:id="rId33"/>
    <p:sldId id="363" r:id="rId34"/>
    <p:sldId id="364"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nnon Quinn" initials="SQ" lastIdx="0"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157"/>
    <p:restoredTop sz="77891"/>
  </p:normalViewPr>
  <p:slideViewPr>
    <p:cSldViewPr snapToGrid="0" snapToObjects="1">
      <p:cViewPr varScale="1">
        <p:scale>
          <a:sx n="98" d="100"/>
          <a:sy n="98" d="100"/>
        </p:scale>
        <p:origin x="72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FDCB19-D9D4-924A-B86C-6BD99E8FF0CC}" type="datetimeFigureOut">
              <a:rPr lang="en-US" smtClean="0"/>
              <a:t>11/23/21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0F3DF1-AE44-3246-9A38-D824A9ADABF3}" type="slidenum">
              <a:rPr lang="en-US" smtClean="0"/>
              <a:t>‹#›</a:t>
            </a:fld>
            <a:endParaRPr lang="en-US"/>
          </a:p>
        </p:txBody>
      </p:sp>
    </p:spTree>
    <p:extLst>
      <p:ext uri="{BB962C8B-B14F-4D97-AF65-F5344CB8AC3E}">
        <p14:creationId xmlns:p14="http://schemas.microsoft.com/office/powerpoint/2010/main" val="64796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generated images!</a:t>
            </a:r>
          </a:p>
          <a:p>
            <a:endParaRPr lang="en-US" dirty="0"/>
          </a:p>
          <a:p>
            <a:r>
              <a:rPr lang="en-US" dirty="0"/>
              <a:t>Treat images</a:t>
            </a:r>
            <a:r>
              <a:rPr lang="en-US" baseline="0" dirty="0"/>
              <a:t> from previous training rounds as residuals</a:t>
            </a:r>
            <a:endParaRPr lang="en-US" dirty="0"/>
          </a:p>
        </p:txBody>
      </p:sp>
      <p:sp>
        <p:nvSpPr>
          <p:cNvPr id="4" name="Slide Number Placeholder 3"/>
          <p:cNvSpPr>
            <a:spLocks noGrp="1"/>
          </p:cNvSpPr>
          <p:nvPr>
            <p:ph type="sldNum" sz="quarter" idx="10"/>
          </p:nvPr>
        </p:nvSpPr>
        <p:spPr/>
        <p:txBody>
          <a:bodyPr/>
          <a:lstStyle/>
          <a:p>
            <a:fld id="{B10F3DF1-AE44-3246-9A38-D824A9ADABF3}" type="slidenum">
              <a:rPr lang="en-US" smtClean="0"/>
              <a:t>21</a:t>
            </a:fld>
            <a:endParaRPr lang="en-US"/>
          </a:p>
        </p:txBody>
      </p:sp>
    </p:spTree>
    <p:extLst>
      <p:ext uri="{BB962C8B-B14F-4D97-AF65-F5344CB8AC3E}">
        <p14:creationId xmlns:p14="http://schemas.microsoft.com/office/powerpoint/2010/main" val="1130940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Capacity is still heavily restricted</a:t>
            </a:r>
            <a:r>
              <a:rPr lang="en-US" baseline="0" dirty="0"/>
              <a:t> from what it should be</a:t>
            </a:r>
          </a:p>
          <a:p>
            <a:endParaRPr lang="en-US" baseline="0" dirty="0"/>
          </a:p>
          <a:p>
            <a:r>
              <a:rPr lang="en-US" baseline="0" dirty="0"/>
              <a:t>Problems with vanishing and exploding gradients during training due to weight clipping</a:t>
            </a:r>
            <a:endParaRPr lang="en-US" dirty="0"/>
          </a:p>
        </p:txBody>
      </p:sp>
      <p:sp>
        <p:nvSpPr>
          <p:cNvPr id="4" name="Slide Number Placeholder 3"/>
          <p:cNvSpPr>
            <a:spLocks noGrp="1"/>
          </p:cNvSpPr>
          <p:nvPr>
            <p:ph type="sldNum" sz="quarter" idx="10"/>
          </p:nvPr>
        </p:nvSpPr>
        <p:spPr/>
        <p:txBody>
          <a:bodyPr/>
          <a:lstStyle/>
          <a:p>
            <a:fld id="{B10F3DF1-AE44-3246-9A38-D824A9ADABF3}" type="slidenum">
              <a:rPr lang="en-US" smtClean="0"/>
              <a:t>22</a:t>
            </a:fld>
            <a:endParaRPr lang="en-US"/>
          </a:p>
        </p:txBody>
      </p:sp>
    </p:spTree>
    <p:extLst>
      <p:ext uri="{BB962C8B-B14F-4D97-AF65-F5344CB8AC3E}">
        <p14:creationId xmlns:p14="http://schemas.microsoft.com/office/powerpoint/2010/main" val="1891677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motivated by the fact that the graph of the optimal critic consists of straight lines connecting points from </a:t>
            </a:r>
            <a:r>
              <a:rPr lang="en-US" dirty="0" err="1"/>
              <a:t>Pr</a:t>
            </a:r>
            <a:r>
              <a:rPr lang="en-US" dirty="0"/>
              <a:t> and Pg. </a:t>
            </a:r>
          </a:p>
          <a:p>
            <a:endParaRPr lang="en-US" dirty="0"/>
          </a:p>
          <a:p>
            <a:r>
              <a:rPr lang="en-US" dirty="0"/>
              <a:t>Given that enforcing the unit gradient norm constraint everywhere is intractable, enforcing it only along these straight lines seems sufficient and experimentally results in good performance</a:t>
            </a:r>
          </a:p>
        </p:txBody>
      </p:sp>
      <p:sp>
        <p:nvSpPr>
          <p:cNvPr id="4" name="Slide Number Placeholder 3"/>
          <p:cNvSpPr>
            <a:spLocks noGrp="1"/>
          </p:cNvSpPr>
          <p:nvPr>
            <p:ph type="sldNum" sz="quarter" idx="10"/>
          </p:nvPr>
        </p:nvSpPr>
        <p:spPr/>
        <p:txBody>
          <a:bodyPr/>
          <a:lstStyle/>
          <a:p>
            <a:fld id="{B10F3DF1-AE44-3246-9A38-D824A9ADABF3}" type="slidenum">
              <a:rPr lang="en-US" smtClean="0"/>
              <a:t>23</a:t>
            </a:fld>
            <a:endParaRPr lang="en-US"/>
          </a:p>
        </p:txBody>
      </p:sp>
    </p:spTree>
    <p:extLst>
      <p:ext uri="{BB962C8B-B14F-4D97-AF65-F5344CB8AC3E}">
        <p14:creationId xmlns:p14="http://schemas.microsoft.com/office/powerpoint/2010/main" val="2130360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minimization with respect to the generator now lies in the inner loop of the optimization procedure. The generator is thus asked to map every z value to the single x coordinate that the discriminator believes is most likely to be real rather than fake. Simultaneous gradient descent does not clearly privilege min max over max min or vice versa. We use it in the hope that it will behave like min max but it often behaves like max min.</a:t>
            </a:r>
          </a:p>
          <a:p>
            <a:endParaRPr lang="en-US" dirty="0"/>
          </a:p>
          <a:p>
            <a:r>
              <a:rPr lang="en-US" dirty="0"/>
              <a:t>Does not seem to be caused by any particular loss function</a:t>
            </a:r>
          </a:p>
        </p:txBody>
      </p:sp>
      <p:sp>
        <p:nvSpPr>
          <p:cNvPr id="4" name="Slide Number Placeholder 3"/>
          <p:cNvSpPr>
            <a:spLocks noGrp="1"/>
          </p:cNvSpPr>
          <p:nvPr>
            <p:ph type="sldNum" sz="quarter" idx="10"/>
          </p:nvPr>
        </p:nvSpPr>
        <p:spPr/>
        <p:txBody>
          <a:bodyPr/>
          <a:lstStyle/>
          <a:p>
            <a:fld id="{B10F3DF1-AE44-3246-9A38-D824A9ADABF3}" type="slidenum">
              <a:rPr lang="en-US" smtClean="0"/>
              <a:t>25</a:t>
            </a:fld>
            <a:endParaRPr lang="en-US"/>
          </a:p>
        </p:txBody>
      </p:sp>
    </p:spTree>
    <p:extLst>
      <p:ext uri="{BB962C8B-B14F-4D97-AF65-F5344CB8AC3E}">
        <p14:creationId xmlns:p14="http://schemas.microsoft.com/office/powerpoint/2010/main" val="130741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F3DF1-AE44-3246-9A38-D824A9ADABF3}" type="slidenum">
              <a:rPr lang="en-US" smtClean="0"/>
              <a:t>28</a:t>
            </a:fld>
            <a:endParaRPr lang="en-US"/>
          </a:p>
        </p:txBody>
      </p:sp>
    </p:spTree>
    <p:extLst>
      <p:ext uri="{BB962C8B-B14F-4D97-AF65-F5344CB8AC3E}">
        <p14:creationId xmlns:p14="http://schemas.microsoft.com/office/powerpoint/2010/main" val="1203991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 the left-hand plot I annotated equilibria and saddle points.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middle plot shows the conservative relaxation </a:t>
            </a:r>
            <a:r>
              <a:rPr lang="en-US" sz="1200" b="0" i="0" u="none" strike="noStrike" kern="1200" dirty="0">
                <a:solidFill>
                  <a:schemeClr val="tx1"/>
                </a:solidFill>
                <a:effectLst/>
                <a:latin typeface="+mn-lt"/>
                <a:ea typeface="+mn-ea"/>
                <a:cs typeface="+mn-cs"/>
              </a:rPr>
              <a:t>−∇L−∇L</a:t>
            </a:r>
            <a:r>
              <a:rPr lang="en-US" sz="1200" b="0" i="0" kern="1200" dirty="0">
                <a:solidFill>
                  <a:schemeClr val="tx1"/>
                </a:solidFill>
                <a:effectLst/>
                <a:latin typeface="+mn-lt"/>
                <a:ea typeface="+mn-ea"/>
                <a:cs typeface="+mn-cs"/>
              </a:rPr>
              <a:t> where both saddle points and equilibria are turned to local minima.</a:t>
            </a:r>
          </a:p>
          <a:p>
            <a:br>
              <a:rPr lang="en-US" dirty="0"/>
            </a:br>
            <a:r>
              <a:rPr lang="en-US" sz="1200" b="0" i="0" kern="1200" dirty="0">
                <a:solidFill>
                  <a:schemeClr val="tx1"/>
                </a:solidFill>
                <a:effectLst/>
                <a:latin typeface="+mn-lt"/>
                <a:ea typeface="+mn-ea"/>
                <a:cs typeface="+mn-cs"/>
              </a:rPr>
              <a:t>So what can we do? We can simply take a linear combination of the original </a:t>
            </a:r>
            <a:r>
              <a:rPr lang="en-US" sz="1200" b="0" i="0" u="none" strike="noStrike" kern="1200" dirty="0" err="1">
                <a:solidFill>
                  <a:schemeClr val="tx1"/>
                </a:solidFill>
                <a:effectLst/>
                <a:latin typeface="+mn-lt"/>
                <a:ea typeface="+mn-ea"/>
                <a:cs typeface="+mn-cs"/>
              </a:rPr>
              <a:t>vv</a:t>
            </a:r>
            <a:r>
              <a:rPr lang="en-US" sz="1200" b="0" i="0" kern="1200" dirty="0">
                <a:solidFill>
                  <a:schemeClr val="tx1"/>
                </a:solidFill>
                <a:effectLst/>
                <a:latin typeface="+mn-lt"/>
                <a:ea typeface="+mn-ea"/>
                <a:cs typeface="+mn-cs"/>
              </a:rPr>
              <a:t> and it's conservative cousin </a:t>
            </a:r>
            <a:r>
              <a:rPr lang="en-US" sz="1200" b="0" i="0" u="none" strike="noStrike" kern="1200" dirty="0">
                <a:solidFill>
                  <a:schemeClr val="tx1"/>
                </a:solidFill>
                <a:effectLst/>
                <a:latin typeface="+mn-lt"/>
                <a:ea typeface="+mn-ea"/>
                <a:cs typeface="+mn-cs"/>
              </a:rPr>
              <a:t>−∇L−∇L</a:t>
            </a:r>
            <a:r>
              <a:rPr lang="en-US" sz="1200" b="0" i="0" kern="1200" dirty="0">
                <a:solidFill>
                  <a:schemeClr val="tx1"/>
                </a:solidFill>
                <a:effectLst/>
                <a:latin typeface="+mn-lt"/>
                <a:ea typeface="+mn-ea"/>
                <a:cs typeface="+mn-cs"/>
              </a:rPr>
              <a:t>. This is what the combined (still non-conservative) vector field looks like for the curl field (see also the third panel of the figure above):</a:t>
            </a:r>
            <a:endParaRPr lang="en-US" dirty="0"/>
          </a:p>
        </p:txBody>
      </p:sp>
      <p:sp>
        <p:nvSpPr>
          <p:cNvPr id="4" name="Slide Number Placeholder 3"/>
          <p:cNvSpPr>
            <a:spLocks noGrp="1"/>
          </p:cNvSpPr>
          <p:nvPr>
            <p:ph type="sldNum" sz="quarter" idx="10"/>
          </p:nvPr>
        </p:nvSpPr>
        <p:spPr/>
        <p:txBody>
          <a:bodyPr/>
          <a:lstStyle/>
          <a:p>
            <a:fld id="{B10F3DF1-AE44-3246-9A38-D824A9ADABF3}" type="slidenum">
              <a:rPr lang="en-US" smtClean="0"/>
              <a:t>29</a:t>
            </a:fld>
            <a:endParaRPr lang="en-US"/>
          </a:p>
        </p:txBody>
      </p:sp>
    </p:spTree>
    <p:extLst>
      <p:ext uri="{BB962C8B-B14F-4D97-AF65-F5344CB8AC3E}">
        <p14:creationId xmlns:p14="http://schemas.microsoft.com/office/powerpoint/2010/main" val="818153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ECD19FB2-3AAB-4D03-B13A-2960828C78E3}" type="datetimeFigureOut">
              <a:rPr lang="en-US" dirty="0"/>
              <a:t>11/23/21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80C674-7DFC-42FE-B9CD-82963CDB1557}" type="datetimeFigureOut">
              <a:rPr lang="en-US" dirty="0"/>
              <a:t>11/23/21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76456F-F47D-4F25-8053-2A695DA0CA7D}" type="datetimeFigureOut">
              <a:rPr lang="en-US" dirty="0"/>
              <a:t>11/23/21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D6C7379-69CC-4837-9905-BEBA22830C8A}" type="datetimeFigureOut">
              <a:rPr lang="en-US" dirty="0"/>
              <a:t>11/23/21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EB8B7E-8AEE-4F10-BFEE-C999AD004D36}" type="datetimeFigureOut">
              <a:rPr lang="en-US" dirty="0"/>
              <a:t>11/23/21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668F3F9-58BC-440B-B37B-805B9055EF92}" type="datetimeFigureOut">
              <a:rPr lang="en-US" dirty="0"/>
              <a:t>11/23/21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D5A53AF-48EA-489D-8260-9DCAB666386A}" type="datetimeFigureOut">
              <a:rPr lang="en-US" dirty="0"/>
              <a:t>11/23/21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dirty="0"/>
              <a:t>11/23/21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dirty="0"/>
              <a:t>11/23/21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dirty="0"/>
              <a:t>11/23/21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F39F4F5-F4D2-4D2A-AB60-88D37ADCB869}" type="datetimeFigureOut">
              <a:rPr lang="en-US" dirty="0"/>
              <a:t>11/23/21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dirty="0"/>
              <a:t>11/23/21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dirty="0"/>
              <a:t>11/23/21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dirty="0"/>
              <a:t>11/23/21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dirty="0"/>
              <a:t>11/23/21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D1BD23-6E54-4D9D-AD88-A2813C73CC25}" type="datetimeFigureOut">
              <a:rPr lang="en-US" dirty="0"/>
              <a:t>11/23/21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71A834-4F3C-4AF9-9C74-05EC35A0F292}" type="datetimeFigureOut">
              <a:rPr lang="en-US" dirty="0"/>
              <a:t>11/23/21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1CF1133-3259-4C45-BABA-5B62D9C6F78D}" type="datetimeFigureOut">
              <a:rPr lang="en-US" dirty="0"/>
              <a:t>11/23/21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asimovinstitute.org/neural-network-zoo/"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9.gif"/><Relationship Id="rId5" Type="http://schemas.openxmlformats.org/officeDocument/2006/relationships/image" Target="../media/image38.png"/><Relationship Id="rId4" Type="http://schemas.openxmlformats.org/officeDocument/2006/relationships/image" Target="../media/image37.tiff"/></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asimovinstitute.org/neural-network-zoo/"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https://arxiv.org/abs/1710.10196" TargetMode="External"/><Relationship Id="rId3" Type="http://schemas.openxmlformats.org/officeDocument/2006/relationships/hyperlink" Target="http://papers.nips.cc/paper/2020-on-discriminative-vs-generative-classifiers-a-comparison-of-logistic-regression-and-naive-bayes.pdf" TargetMode="External"/><Relationship Id="rId7" Type="http://schemas.openxmlformats.org/officeDocument/2006/relationships/hyperlink" Target="https://arxiv.org/abs/1606.05908" TargetMode="External"/><Relationship Id="rId2" Type="http://schemas.openxmlformats.org/officeDocument/2006/relationships/hyperlink" Target="http://cs229.stanford.edu/notes/cs229-notes2.pdf" TargetMode="External"/><Relationship Id="rId1" Type="http://schemas.openxmlformats.org/officeDocument/2006/relationships/slideLayout" Target="../slideLayouts/slideLayout2.xml"/><Relationship Id="rId6" Type="http://schemas.openxmlformats.org/officeDocument/2006/relationships/hyperlink" Target="http://www.inference.vc/choice-of-recognition-models-in-vaes-a-regularisation-view/" TargetMode="External"/><Relationship Id="rId5" Type="http://schemas.openxmlformats.org/officeDocument/2006/relationships/hyperlink" Target="https://arxiv.org/pdf/1701.00160.pdf" TargetMode="External"/><Relationship Id="rId10" Type="http://schemas.openxmlformats.org/officeDocument/2006/relationships/hyperlink" Target="http://www.inference.vc/my-notes-on-the-numerics-of-gans/" TargetMode="External"/><Relationship Id="rId4" Type="http://schemas.openxmlformats.org/officeDocument/2006/relationships/hyperlink" Target="https://stats.stackexchange.com/questions/12421/generative-vs-discriminative/223850" TargetMode="External"/><Relationship Id="rId9" Type="http://schemas.openxmlformats.org/officeDocument/2006/relationships/hyperlink" Target="http://www.offconvex.org/2017/03/15/GAN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7200" dirty="0"/>
              <a:t>Deep Generative Models</a:t>
            </a:r>
          </a:p>
        </p:txBody>
      </p:sp>
      <p:sp>
        <p:nvSpPr>
          <p:cNvPr id="3" name="Subtitle 2"/>
          <p:cNvSpPr>
            <a:spLocks noGrp="1"/>
          </p:cNvSpPr>
          <p:nvPr>
            <p:ph type="subTitle" idx="1"/>
          </p:nvPr>
        </p:nvSpPr>
        <p:spPr/>
        <p:txBody>
          <a:bodyPr/>
          <a:lstStyle/>
          <a:p>
            <a:r>
              <a:rPr lang="en-US" dirty="0"/>
              <a:t>CSCI 4360/6360 Data Science II</a:t>
            </a:r>
          </a:p>
        </p:txBody>
      </p:sp>
    </p:spTree>
    <p:extLst>
      <p:ext uri="{BB962C8B-B14F-4D97-AF65-F5344CB8AC3E}">
        <p14:creationId xmlns:p14="http://schemas.microsoft.com/office/powerpoint/2010/main" val="6700172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a:t>
            </a:r>
            <a:r>
              <a:rPr lang="en-US" dirty="0" err="1"/>
              <a:t>Autoencoders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800" y="1993900"/>
            <a:ext cx="11328400" cy="2870200"/>
          </a:xfrm>
          <a:prstGeom prst="rect">
            <a:avLst/>
          </a:prstGeom>
        </p:spPr>
      </p:pic>
    </p:spTree>
    <p:extLst>
      <p:ext uri="{BB962C8B-B14F-4D97-AF65-F5344CB8AC3E}">
        <p14:creationId xmlns:p14="http://schemas.microsoft.com/office/powerpoint/2010/main" val="1128792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Denoising</a:t>
            </a:r>
            <a:r>
              <a:rPr lang="en-US" dirty="0"/>
              <a:t> </a:t>
            </a:r>
            <a:r>
              <a:rPr lang="en-US" dirty="0" err="1"/>
              <a:t>Autoencoders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0000" y="1825625"/>
                <a:ext cx="7170700" cy="4351338"/>
              </a:xfrm>
            </p:spPr>
            <p:txBody>
              <a:bodyPr/>
              <a:lstStyle/>
              <a:p>
                <a:r>
                  <a:rPr lang="en-US" dirty="0"/>
                  <a:t>Define a corruption process, </a:t>
                </a:r>
                <a:r>
                  <a:rPr lang="en-US" i="1" dirty="0"/>
                  <a:t>C</a:t>
                </a:r>
              </a:p>
              <a:p>
                <a:endParaRPr lang="en-US" i="1" dirty="0"/>
              </a:p>
              <a:p>
                <a:r>
                  <a:rPr lang="en-US" dirty="0" err="1"/>
                  <a:t>Autoencoder</a:t>
                </a:r>
                <a:r>
                  <a:rPr lang="en-US" dirty="0"/>
                  <a:t> learns a </a:t>
                </a:r>
                <a:r>
                  <a:rPr lang="en-US" i="1" dirty="0"/>
                  <a:t>reconstruction distribution</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𝑝</m:t>
                        </m:r>
                      </m:e>
                      <m:sub>
                        <m:r>
                          <a:rPr lang="en-US" b="0" i="1" smtClean="0">
                            <a:latin typeface="Cambria Math" charset="0"/>
                          </a:rPr>
                          <m:t>𝑟𝑒𝑐𝑜𝑛𝑠𝑡𝑟𝑢𝑐𝑡</m:t>
                        </m:r>
                      </m:sub>
                    </m:sSub>
                    <m:d>
                      <m:dPr>
                        <m:endChr m:val="|"/>
                        <m:ctrlPr>
                          <a:rPr lang="en-US" b="0" i="1" smtClean="0">
                            <a:latin typeface="Cambria Math" panose="02040503050406030204" pitchFamily="18" charset="0"/>
                          </a:rPr>
                        </m:ctrlPr>
                      </m:dPr>
                      <m:e>
                        <m:r>
                          <a:rPr lang="en-US" b="0" i="1" smtClean="0">
                            <a:latin typeface="Cambria Math" charset="0"/>
                          </a:rPr>
                          <m:t>𝑥</m:t>
                        </m:r>
                        <m:r>
                          <a:rPr lang="en-US" b="0" i="1" smtClean="0">
                            <a:latin typeface="Cambria Math" charset="0"/>
                          </a:rPr>
                          <m:t> </m:t>
                        </m:r>
                      </m:e>
                    </m:d>
                    <m:acc>
                      <m:accPr>
                        <m:chr m:val="̃"/>
                        <m:ctrlPr>
                          <a:rPr lang="en-US" b="0" i="1" smtClean="0">
                            <a:latin typeface="Cambria Math" panose="02040503050406030204" pitchFamily="18" charset="0"/>
                          </a:rPr>
                        </m:ctrlPr>
                      </m:accPr>
                      <m:e>
                        <m:r>
                          <a:rPr lang="en-US" b="0" i="1" smtClean="0">
                            <a:latin typeface="Cambria Math" charset="0"/>
                          </a:rPr>
                          <m:t>𝑥</m:t>
                        </m:r>
                      </m:e>
                    </m:acc>
                    <m:r>
                      <a:rPr lang="en-US" b="0" i="1" smtClean="0">
                        <a:latin typeface="Cambria Math" charset="0"/>
                      </a:rPr>
                      <m:t>)</m:t>
                    </m:r>
                  </m:oMath>
                </a14:m>
                <a:endParaRPr lang="en-US" dirty="0"/>
              </a:p>
              <a:p>
                <a:endParaRPr lang="en-US" dirty="0"/>
              </a:p>
              <a:p>
                <a:pPr marL="514350" indent="-514350">
                  <a:buFont typeface="+mj-lt"/>
                  <a:buAutoNum type="arabicPeriod"/>
                </a:pPr>
                <a:r>
                  <a:rPr lang="en-US" dirty="0"/>
                  <a:t>Sample a training example </a:t>
                </a:r>
                <a:r>
                  <a:rPr lang="en-US" i="1" dirty="0"/>
                  <a:t>x</a:t>
                </a:r>
                <a:endParaRPr lang="en-US" dirty="0"/>
              </a:p>
              <a:p>
                <a:pPr marL="514350" indent="-514350">
                  <a:buFont typeface="+mj-lt"/>
                  <a:buAutoNum type="arabicPeriod"/>
                </a:pPr>
                <a:r>
                  <a:rPr lang="en-US" dirty="0"/>
                  <a:t>Sample a corrupted version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charset="0"/>
                          </a:rPr>
                          <m:t>𝑥</m:t>
                        </m:r>
                      </m:e>
                    </m:acc>
                  </m:oMath>
                </a14:m>
                <a:r>
                  <a:rPr lang="en-US" dirty="0"/>
                  <a:t> from </a:t>
                </a:r>
                <a:r>
                  <a:rPr lang="en-US" i="1" dirty="0"/>
                  <a:t>C</a:t>
                </a:r>
                <a:endParaRPr lang="en-US" dirty="0"/>
              </a:p>
              <a:p>
                <a:pPr marL="514350" indent="-514350">
                  <a:buFont typeface="+mj-lt"/>
                  <a:buAutoNum type="arabicPeriod"/>
                </a:pPr>
                <a:r>
                  <a:rPr lang="en-US" dirty="0"/>
                  <a:t>Use </a:t>
                </a:r>
                <a14:m>
                  <m:oMath xmlns:m="http://schemas.openxmlformats.org/officeDocument/2006/math">
                    <m:r>
                      <a:rPr lang="en-US" b="0" i="1" smtClean="0">
                        <a:latin typeface="Cambria Math" charset="0"/>
                      </a:rPr>
                      <m:t>(</m:t>
                    </m:r>
                    <m:r>
                      <a:rPr lang="en-US" b="0" i="1" smtClean="0">
                        <a:latin typeface="Cambria Math" charset="0"/>
                      </a:rPr>
                      <m:t>𝑥</m:t>
                    </m:r>
                    <m:r>
                      <a:rPr lang="en-US" b="0" i="1" smtClean="0">
                        <a:latin typeface="Cambria Math" charset="0"/>
                      </a:rPr>
                      <m:t>,</m:t>
                    </m:r>
                    <m:acc>
                      <m:accPr>
                        <m:chr m:val="̃"/>
                        <m:ctrlPr>
                          <a:rPr lang="en-US" b="0" i="1" smtClean="0">
                            <a:latin typeface="Cambria Math" panose="02040503050406030204" pitchFamily="18" charset="0"/>
                          </a:rPr>
                        </m:ctrlPr>
                      </m:accPr>
                      <m:e>
                        <m:r>
                          <a:rPr lang="en-US" b="0" i="1" smtClean="0">
                            <a:latin typeface="Cambria Math" charset="0"/>
                          </a:rPr>
                          <m:t>𝑥</m:t>
                        </m:r>
                      </m:e>
                    </m:acc>
                    <m:r>
                      <a:rPr lang="en-US" b="0" i="1" smtClean="0">
                        <a:latin typeface="Cambria Math" charset="0"/>
                      </a:rPr>
                      <m:t>)</m:t>
                    </m:r>
                  </m:oMath>
                </a14:m>
                <a:r>
                  <a:rPr lang="en-US" dirty="0"/>
                  <a:t> as a training pair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0000" y="1825625"/>
                <a:ext cx="7170700" cy="4351338"/>
              </a:xfrm>
              <a:blipFill rotWithShape="0">
                <a:blip r:embed="rId2"/>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4266" y="2408767"/>
            <a:ext cx="1308100" cy="4699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0700" y="1825625"/>
            <a:ext cx="3393300" cy="4506446"/>
          </a:xfrm>
          <a:prstGeom prst="rect">
            <a:avLst/>
          </a:prstGeom>
        </p:spPr>
      </p:pic>
    </p:spTree>
    <p:extLst>
      <p:ext uri="{BB962C8B-B14F-4D97-AF65-F5344CB8AC3E}">
        <p14:creationId xmlns:p14="http://schemas.microsoft.com/office/powerpoint/2010/main" val="640477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Denoising</a:t>
            </a:r>
            <a:r>
              <a:rPr lang="en-US" dirty="0"/>
              <a:t> </a:t>
            </a:r>
            <a:r>
              <a:rPr lang="en-US" dirty="0" err="1"/>
              <a:t>Autoencoders</a:t>
            </a:r>
            <a:endParaRPr lang="en-US" dirty="0"/>
          </a:p>
        </p:txBody>
      </p:sp>
      <p:sp>
        <p:nvSpPr>
          <p:cNvPr id="3" name="Content Placeholder 2"/>
          <p:cNvSpPr>
            <a:spLocks noGrp="1"/>
          </p:cNvSpPr>
          <p:nvPr>
            <p:ph idx="1"/>
          </p:nvPr>
        </p:nvSpPr>
        <p:spPr/>
        <p:txBody>
          <a:bodyPr/>
          <a:lstStyle/>
          <a:p>
            <a:r>
              <a:rPr lang="en-US" dirty="0"/>
              <a:t>De-corruption process results in learning a </a:t>
            </a:r>
            <a:r>
              <a:rPr lang="en-US" i="1" dirty="0"/>
              <a:t>distribution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783" y="2427287"/>
            <a:ext cx="10164233" cy="4203170"/>
          </a:xfrm>
          <a:prstGeom prst="rect">
            <a:avLst/>
          </a:prstGeom>
        </p:spPr>
      </p:pic>
    </p:spTree>
    <p:extLst>
      <p:ext uri="{BB962C8B-B14F-4D97-AF65-F5344CB8AC3E}">
        <p14:creationId xmlns:p14="http://schemas.microsoft.com/office/powerpoint/2010/main" val="472030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Restricted Boltzmann Machines (RBMs)</a:t>
            </a:r>
          </a:p>
        </p:txBody>
      </p:sp>
      <p:sp>
        <p:nvSpPr>
          <p:cNvPr id="3" name="Content Placeholder 2"/>
          <p:cNvSpPr>
            <a:spLocks noGrp="1"/>
          </p:cNvSpPr>
          <p:nvPr>
            <p:ph idx="1"/>
          </p:nvPr>
        </p:nvSpPr>
        <p:spPr>
          <a:xfrm>
            <a:off x="1120000" y="1825624"/>
            <a:ext cx="5348533" cy="5032375"/>
          </a:xfrm>
        </p:spPr>
        <p:txBody>
          <a:bodyPr/>
          <a:lstStyle/>
          <a:p>
            <a:r>
              <a:rPr lang="en-US" dirty="0"/>
              <a:t>Wholly undirected deep network</a:t>
            </a:r>
          </a:p>
          <a:p>
            <a:pPr lvl="1"/>
            <a:r>
              <a:rPr lang="en-US" dirty="0"/>
              <a:t>Implementation of a probabilistic graphical model</a:t>
            </a:r>
          </a:p>
          <a:p>
            <a:pPr lvl="1"/>
            <a:r>
              <a:rPr lang="en-US" dirty="0"/>
              <a:t>Each variable conditionally independent given neighboring nodes</a:t>
            </a:r>
          </a:p>
          <a:p>
            <a:r>
              <a:rPr lang="en-US" dirty="0"/>
              <a:t>Parameterized by energy function</a:t>
            </a:r>
          </a:p>
          <a:p>
            <a:endParaRPr lang="en-US" dirty="0"/>
          </a:p>
          <a:p>
            <a:r>
              <a:rPr lang="en-US" dirty="0"/>
              <a:t>Sampling from deep RBMs is hard, but training is paradoxically easy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8533" y="1690688"/>
            <a:ext cx="5587222" cy="496411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4902202"/>
            <a:ext cx="5875867" cy="626759"/>
          </a:xfrm>
          <a:prstGeom prst="rect">
            <a:avLst/>
          </a:prstGeom>
        </p:spPr>
      </p:pic>
    </p:spTree>
    <p:extLst>
      <p:ext uri="{BB962C8B-B14F-4D97-AF65-F5344CB8AC3E}">
        <p14:creationId xmlns:p14="http://schemas.microsoft.com/office/powerpoint/2010/main" val="1863015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Belief Nets (DBNs)</a:t>
            </a:r>
          </a:p>
        </p:txBody>
      </p:sp>
      <p:sp>
        <p:nvSpPr>
          <p:cNvPr id="3" name="Content Placeholder 2"/>
          <p:cNvSpPr>
            <a:spLocks noGrp="1"/>
          </p:cNvSpPr>
          <p:nvPr>
            <p:ph idx="1"/>
          </p:nvPr>
        </p:nvSpPr>
        <p:spPr>
          <a:xfrm>
            <a:off x="1120000" y="1825625"/>
            <a:ext cx="7075733" cy="4351338"/>
          </a:xfrm>
        </p:spPr>
        <p:txBody>
          <a:bodyPr/>
          <a:lstStyle/>
          <a:p>
            <a:r>
              <a:rPr lang="en-US" dirty="0"/>
              <a:t>Connections </a:t>
            </a:r>
            <a:r>
              <a:rPr lang="en-US" i="1" dirty="0"/>
              <a:t>between</a:t>
            </a:r>
            <a:r>
              <a:rPr lang="en-US" dirty="0"/>
              <a:t> layers, but not units </a:t>
            </a:r>
            <a:r>
              <a:rPr lang="en-US" i="1" dirty="0"/>
              <a:t>within</a:t>
            </a:r>
            <a:r>
              <a:rPr lang="en-US" dirty="0"/>
              <a:t> a layer </a:t>
            </a:r>
          </a:p>
          <a:p>
            <a:r>
              <a:rPr lang="en-US" dirty="0"/>
              <a:t>Arguably one of the first successful applications of modern deep learning</a:t>
            </a:r>
          </a:p>
          <a:p>
            <a:pPr lvl="1"/>
            <a:r>
              <a:rPr lang="en-US" dirty="0"/>
              <a:t>Hinton 2006 and 2007</a:t>
            </a:r>
          </a:p>
          <a:p>
            <a:r>
              <a:rPr lang="en-US" dirty="0"/>
              <a:t>Often built from an RBM template</a:t>
            </a:r>
          </a:p>
          <a:p>
            <a:r>
              <a:rPr lang="en-US" dirty="0"/>
              <a:t>Training is nearly intractable</a:t>
            </a:r>
          </a:p>
          <a:p>
            <a:pPr lvl="1"/>
            <a:r>
              <a:rPr lang="en-US" dirty="0"/>
              <a:t>Posterior has to be approximated through</a:t>
            </a:r>
            <a:br>
              <a:rPr lang="en-US" dirty="0"/>
            </a:br>
            <a:r>
              <a:rPr lang="en-US" dirty="0"/>
              <a:t>annealed importance sampling (AIS)</a:t>
            </a:r>
          </a:p>
        </p:txBody>
      </p:sp>
      <p:pic>
        <p:nvPicPr>
          <p:cNvPr id="4" name="Picture 3"/>
          <p:cNvPicPr>
            <a:picLocks noChangeAspect="1"/>
          </p:cNvPicPr>
          <p:nvPr/>
        </p:nvPicPr>
        <p:blipFill>
          <a:blip r:embed="rId2"/>
          <a:stretch>
            <a:fillRect/>
          </a:stretch>
        </p:blipFill>
        <p:spPr>
          <a:xfrm>
            <a:off x="8195733" y="829733"/>
            <a:ext cx="3759200" cy="56388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0800" y="1825625"/>
            <a:ext cx="4456918" cy="4101042"/>
          </a:xfrm>
          <a:prstGeom prst="rect">
            <a:avLst/>
          </a:prstGeom>
        </p:spPr>
      </p:pic>
    </p:spTree>
    <p:extLst>
      <p:ext uri="{BB962C8B-B14F-4D97-AF65-F5344CB8AC3E}">
        <p14:creationId xmlns:p14="http://schemas.microsoft.com/office/powerpoint/2010/main" val="843457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xit" presetSubtype="0" fill="hold" nodeType="withEffect">
                                  <p:stCondLst>
                                    <p:cond delay="0"/>
                                  </p:stCondLst>
                                  <p:childTnLst>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500"/>
                                        <p:tgtEl>
                                          <p:spTgt spid="3">
                                            <p:txEl>
                                              <p:pRg st="4" end="4"/>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a:t>Generative Adversarial Networks (GANs)</a:t>
            </a:r>
            <a:endParaRPr lang="en-US" sz="4800" dirty="0"/>
          </a:p>
        </p:txBody>
      </p:sp>
      <p:pic>
        <p:nvPicPr>
          <p:cNvPr id="4" name="Picture 3"/>
          <p:cNvPicPr>
            <a:picLocks noChangeAspect="1"/>
          </p:cNvPicPr>
          <p:nvPr/>
        </p:nvPicPr>
        <p:blipFill>
          <a:blip r:embed="rId2"/>
          <a:stretch>
            <a:fillRect/>
          </a:stretch>
        </p:blipFill>
        <p:spPr>
          <a:xfrm>
            <a:off x="0" y="1690688"/>
            <a:ext cx="12192000" cy="4180114"/>
          </a:xfrm>
          <a:prstGeom prst="rect">
            <a:avLst/>
          </a:prstGeom>
        </p:spPr>
      </p:pic>
    </p:spTree>
    <p:extLst>
      <p:ext uri="{BB962C8B-B14F-4D97-AF65-F5344CB8AC3E}">
        <p14:creationId xmlns:p14="http://schemas.microsoft.com/office/powerpoint/2010/main" val="176394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GANs</a:t>
            </a:r>
            <a:endParaRPr lang="en-US" dirty="0"/>
          </a:p>
        </p:txBody>
      </p:sp>
      <p:sp>
        <p:nvSpPr>
          <p:cNvPr id="3" name="Content Placeholder 2"/>
          <p:cNvSpPr>
            <a:spLocks noGrp="1"/>
          </p:cNvSpPr>
          <p:nvPr>
            <p:ph idx="1"/>
          </p:nvPr>
        </p:nvSpPr>
        <p:spPr/>
        <p:txBody>
          <a:bodyPr/>
          <a:lstStyle/>
          <a:p>
            <a:r>
              <a:rPr lang="en-US" dirty="0"/>
              <a:t>Game-theoretic approach to generative modeling</a:t>
            </a:r>
          </a:p>
          <a:p>
            <a:r>
              <a:rPr lang="en-US" dirty="0"/>
              <a:t>Two deep networks: a </a:t>
            </a:r>
            <a:r>
              <a:rPr lang="en-US" b="1" dirty="0"/>
              <a:t>generator </a:t>
            </a:r>
            <a:r>
              <a:rPr lang="en-US" dirty="0"/>
              <a:t>(G) and </a:t>
            </a:r>
            <a:r>
              <a:rPr lang="en-US" b="1" dirty="0"/>
              <a:t>discriminator </a:t>
            </a:r>
            <a:r>
              <a:rPr lang="en-US" dirty="0"/>
              <a:t>(D)</a:t>
            </a:r>
          </a:p>
        </p:txBody>
      </p:sp>
      <p:grpSp>
        <p:nvGrpSpPr>
          <p:cNvPr id="7" name="Group 6"/>
          <p:cNvGrpSpPr/>
          <p:nvPr/>
        </p:nvGrpSpPr>
        <p:grpSpPr>
          <a:xfrm>
            <a:off x="1278466" y="3177646"/>
            <a:ext cx="9702800" cy="2982383"/>
            <a:chOff x="1253067" y="2370667"/>
            <a:chExt cx="9702800" cy="2982383"/>
          </a:xfrm>
        </p:grpSpPr>
        <p:sp>
          <p:nvSpPr>
            <p:cNvPr id="6" name="Rounded Rectangle 5"/>
            <p:cNvSpPr/>
            <p:nvPr/>
          </p:nvSpPr>
          <p:spPr>
            <a:xfrm>
              <a:off x="1253067" y="2370667"/>
              <a:ext cx="9702800" cy="29823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1456266" y="2462189"/>
              <a:ext cx="9279467" cy="2890861"/>
            </a:xfrm>
            <a:prstGeom prst="rect">
              <a:avLst/>
            </a:prstGeom>
          </p:spPr>
        </p:pic>
      </p:grpSp>
    </p:spTree>
    <p:extLst>
      <p:ext uri="{BB962C8B-B14F-4D97-AF65-F5344CB8AC3E}">
        <p14:creationId xmlns:p14="http://schemas.microsoft.com/office/powerpoint/2010/main" val="132184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GANs</a:t>
            </a:r>
          </a:p>
        </p:txBody>
      </p:sp>
      <p:sp>
        <p:nvSpPr>
          <p:cNvPr id="4" name="Content Placeholder 3"/>
          <p:cNvSpPr>
            <a:spLocks noGrp="1"/>
          </p:cNvSpPr>
          <p:nvPr>
            <p:ph sz="half" idx="1"/>
          </p:nvPr>
        </p:nvSpPr>
        <p:spPr>
          <a:xfrm>
            <a:off x="1120000" y="1825625"/>
            <a:ext cx="5025216" cy="2661708"/>
          </a:xfrm>
        </p:spPr>
        <p:txBody>
          <a:bodyPr/>
          <a:lstStyle/>
          <a:p>
            <a:r>
              <a:rPr lang="en-US" b="1" dirty="0"/>
              <a:t>Generator</a:t>
            </a:r>
          </a:p>
          <a:p>
            <a:r>
              <a:rPr lang="en-US" dirty="0"/>
              <a:t>Input: a random vector </a:t>
            </a:r>
            <a:r>
              <a:rPr lang="en-US" i="1" dirty="0"/>
              <a:t>z</a:t>
            </a:r>
            <a:endParaRPr lang="en-US" dirty="0"/>
          </a:p>
          <a:p>
            <a:r>
              <a:rPr lang="en-US" dirty="0"/>
              <a:t>Output: something as close to a “real” data point as possible</a:t>
            </a:r>
          </a:p>
        </p:txBody>
      </p:sp>
      <p:sp>
        <p:nvSpPr>
          <p:cNvPr id="5" name="Content Placeholder 4"/>
          <p:cNvSpPr>
            <a:spLocks noGrp="1"/>
          </p:cNvSpPr>
          <p:nvPr>
            <p:ph sz="half" idx="2"/>
          </p:nvPr>
        </p:nvSpPr>
        <p:spPr/>
        <p:txBody>
          <a:bodyPr/>
          <a:lstStyle/>
          <a:p>
            <a:r>
              <a:rPr lang="en-US" b="1" dirty="0"/>
              <a:t>Discriminator</a:t>
            </a:r>
          </a:p>
          <a:p>
            <a:r>
              <a:rPr lang="en-US" dirty="0"/>
              <a:t>Input: a ”real” data point OR a synthetic example from </a:t>
            </a:r>
            <a:r>
              <a:rPr lang="en-US" i="1" dirty="0"/>
              <a:t>G</a:t>
            </a:r>
            <a:endParaRPr lang="en-US" dirty="0"/>
          </a:p>
          <a:p>
            <a:r>
              <a:rPr lang="en-US" dirty="0"/>
              <a:t>Output: 1 or 0 (real or fake)</a:t>
            </a:r>
          </a:p>
        </p:txBody>
      </p:sp>
      <p:grpSp>
        <p:nvGrpSpPr>
          <p:cNvPr id="6" name="Group 5"/>
          <p:cNvGrpSpPr/>
          <p:nvPr/>
        </p:nvGrpSpPr>
        <p:grpSpPr>
          <a:xfrm>
            <a:off x="1381128" y="3770311"/>
            <a:ext cx="9702800" cy="2982383"/>
            <a:chOff x="1253067" y="2370667"/>
            <a:chExt cx="9702800" cy="2982383"/>
          </a:xfrm>
        </p:grpSpPr>
        <p:sp>
          <p:nvSpPr>
            <p:cNvPr id="7" name="Rounded Rectangle 6"/>
            <p:cNvSpPr/>
            <p:nvPr/>
          </p:nvSpPr>
          <p:spPr>
            <a:xfrm>
              <a:off x="1253067" y="2370667"/>
              <a:ext cx="9702800" cy="29823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stretch>
              <a:fillRect/>
            </a:stretch>
          </p:blipFill>
          <p:spPr>
            <a:xfrm>
              <a:off x="1456266" y="2462189"/>
              <a:ext cx="9279467" cy="2890861"/>
            </a:xfrm>
            <a:prstGeom prst="rect">
              <a:avLst/>
            </a:prstGeom>
          </p:spPr>
        </p:pic>
      </p:grpSp>
    </p:spTree>
    <p:extLst>
      <p:ext uri="{BB962C8B-B14F-4D97-AF65-F5344CB8AC3E}">
        <p14:creationId xmlns:p14="http://schemas.microsoft.com/office/powerpoint/2010/main" val="1611065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500"/>
                                        <p:tgtEl>
                                          <p:spTgt spid="5">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7098840" y="3166533"/>
            <a:ext cx="3983109" cy="834761"/>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3115733" y="3166533"/>
            <a:ext cx="3454400" cy="834761"/>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GANs</a:t>
            </a:r>
          </a:p>
        </p:txBody>
      </p:sp>
      <p:sp>
        <p:nvSpPr>
          <p:cNvPr id="3" name="Content Placeholder 2"/>
          <p:cNvSpPr>
            <a:spLocks noGrp="1"/>
          </p:cNvSpPr>
          <p:nvPr>
            <p:ph idx="1"/>
          </p:nvPr>
        </p:nvSpPr>
        <p:spPr/>
        <p:txBody>
          <a:bodyPr/>
          <a:lstStyle/>
          <a:p>
            <a:r>
              <a:rPr lang="en-US" dirty="0"/>
              <a:t>Minimax “game”</a:t>
            </a:r>
          </a:p>
          <a:p>
            <a:pPr lvl="1"/>
            <a:r>
              <a:rPr lang="en-US" dirty="0"/>
              <a:t>Generator and Discriminator have competing objectives</a:t>
            </a:r>
          </a:p>
          <a:p>
            <a:pPr lvl="1"/>
            <a:r>
              <a:rPr lang="en-US" dirty="0"/>
              <a:t>Goal is to find an equilibrium point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1850" y="3353594"/>
            <a:ext cx="9690100" cy="647700"/>
          </a:xfrm>
          <a:prstGeom prst="rect">
            <a:avLst/>
          </a:prstGeom>
        </p:spPr>
      </p:pic>
      <p:sp>
        <p:nvSpPr>
          <p:cNvPr id="7" name="Rounded Rectangular Callout 6"/>
          <p:cNvSpPr/>
          <p:nvPr/>
        </p:nvSpPr>
        <p:spPr>
          <a:xfrm>
            <a:off x="2336799" y="4525698"/>
            <a:ext cx="4351868" cy="1557867"/>
          </a:xfrm>
          <a:prstGeom prst="wedgeRoundRectCallout">
            <a:avLst>
              <a:gd name="adj1" fmla="val 28268"/>
              <a:gd name="adj2" fmla="val -711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Maximize the Discriminator’s likelihood of identifying a real data example</a:t>
            </a:r>
          </a:p>
        </p:txBody>
      </p:sp>
      <p:sp>
        <p:nvSpPr>
          <p:cNvPr id="8" name="Rounded Rectangular Callout 7"/>
          <p:cNvSpPr/>
          <p:nvPr/>
        </p:nvSpPr>
        <p:spPr>
          <a:xfrm>
            <a:off x="7158564" y="4525697"/>
            <a:ext cx="4351868" cy="1557867"/>
          </a:xfrm>
          <a:prstGeom prst="wedgeRoundRectCallout">
            <a:avLst>
              <a:gd name="adj1" fmla="val 21264"/>
              <a:gd name="adj2" fmla="val -711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Minimize the Discriminator’s ability to differentiate real data from Generator </a:t>
            </a:r>
            <a:r>
              <a:rPr lang="en-US" sz="2400" dirty="0" err="1"/>
              <a:t>examplars</a:t>
            </a:r>
            <a:endParaRPr lang="en-US" sz="2400" dirty="0"/>
          </a:p>
        </p:txBody>
      </p:sp>
      <p:sp>
        <p:nvSpPr>
          <p:cNvPr id="9" name="Rounded Rectangle 8"/>
          <p:cNvSpPr/>
          <p:nvPr/>
        </p:nvSpPr>
        <p:spPr>
          <a:xfrm>
            <a:off x="2150533" y="3239954"/>
            <a:ext cx="965199" cy="834761"/>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1288592" y="3245643"/>
            <a:ext cx="861941" cy="834761"/>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1432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5"/>
                                        </p:tgtEl>
                                      </p:cBhvr>
                                    </p:animEffect>
                                    <p:set>
                                      <p:cBhvr>
                                        <p:cTn id="34" dur="1" fill="hold">
                                          <p:stCondLst>
                                            <p:cond delay="499"/>
                                          </p:stCondLst>
                                        </p:cTn>
                                        <p:tgtEl>
                                          <p:spTgt spid="5"/>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par>
                                <p:cTn id="38" presetID="10" presetClass="entr" presetSubtype="0"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par>
                                <p:cTn id="47" presetID="10" presetClass="exit" presetSubtype="0" fill="hold" grpId="1" nodeType="withEffect">
                                  <p:stCondLst>
                                    <p:cond delay="0"/>
                                  </p:stCondLst>
                                  <p:childTnLst>
                                    <p:animEffect transition="out" filter="fade">
                                      <p:cBhvr>
                                        <p:cTn id="48" dur="500"/>
                                        <p:tgtEl>
                                          <p:spTgt spid="7"/>
                                        </p:tgtEl>
                                      </p:cBhvr>
                                    </p:animEffect>
                                    <p:set>
                                      <p:cBhvr>
                                        <p:cTn id="49"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5" grpId="1" animBg="1"/>
      <p:bldP spid="3" grpId="0" build="p"/>
      <p:bldP spid="7" grpId="0" animBg="1"/>
      <p:bldP spid="7" grpId="1" animBg="1"/>
      <p:bldP spid="8" grpId="0" animBg="1"/>
      <p:bldP spid="9" grpId="0" animBg="1"/>
      <p:bldP spid="9" grpId="1"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GANs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50746"/>
          <a:stretch/>
        </p:blipFill>
        <p:spPr>
          <a:xfrm>
            <a:off x="3470096" y="365125"/>
            <a:ext cx="4014437" cy="6121400"/>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49255" r="-1"/>
          <a:stretch/>
        </p:blipFill>
        <p:spPr>
          <a:xfrm>
            <a:off x="7484533" y="365125"/>
            <a:ext cx="4135966" cy="6121400"/>
          </a:xfrm>
          <a:prstGeom prst="rect">
            <a:avLst/>
          </a:prstGeom>
        </p:spPr>
      </p:pic>
    </p:spTree>
    <p:extLst>
      <p:ext uri="{BB962C8B-B14F-4D97-AF65-F5344CB8AC3E}">
        <p14:creationId xmlns:p14="http://schemas.microsoft.com/office/powerpoint/2010/main" val="126666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Neural Network Zoo</a:t>
            </a:r>
          </a:p>
        </p:txBody>
      </p:sp>
      <p:sp>
        <p:nvSpPr>
          <p:cNvPr id="3" name="Content Placeholder 2"/>
          <p:cNvSpPr>
            <a:spLocks noGrp="1"/>
          </p:cNvSpPr>
          <p:nvPr>
            <p:ph idx="1"/>
          </p:nvPr>
        </p:nvSpPr>
        <p:spPr>
          <a:xfrm>
            <a:off x="1120000" y="1825625"/>
            <a:ext cx="5145333" cy="4351338"/>
          </a:xfrm>
        </p:spPr>
        <p:txBody>
          <a:bodyPr/>
          <a:lstStyle/>
          <a:p>
            <a:r>
              <a:rPr lang="en-US" dirty="0">
                <a:hlinkClick r:id="rId2"/>
              </a:rPr>
              <a:t>http://www.asimovinstitute.org/neural-network-zoo/</a:t>
            </a:r>
            <a:r>
              <a:rPr lang="en-US" dirty="0"/>
              <a:t>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539" y="863601"/>
            <a:ext cx="3826195" cy="5655732"/>
          </a:xfrm>
          <a:prstGeom prst="rect">
            <a:avLst/>
          </a:prstGeom>
        </p:spPr>
      </p:pic>
    </p:spTree>
    <p:extLst>
      <p:ext uri="{BB962C8B-B14F-4D97-AF65-F5344CB8AC3E}">
        <p14:creationId xmlns:p14="http://schemas.microsoft.com/office/powerpoint/2010/main" val="14369969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VAEs versus GANs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100" y="1690688"/>
            <a:ext cx="4064000" cy="4064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4900" y="1690688"/>
            <a:ext cx="4064000" cy="4064000"/>
          </a:xfrm>
          <a:prstGeom prst="rect">
            <a:avLst/>
          </a:prstGeom>
        </p:spPr>
      </p:pic>
      <p:sp>
        <p:nvSpPr>
          <p:cNvPr id="7" name="Rounded Rectangular Callout 6"/>
          <p:cNvSpPr/>
          <p:nvPr/>
        </p:nvSpPr>
        <p:spPr>
          <a:xfrm>
            <a:off x="4902200" y="1690687"/>
            <a:ext cx="2387600" cy="1628246"/>
          </a:xfrm>
          <a:prstGeom prst="wedgeRoundRectCallout">
            <a:avLst>
              <a:gd name="adj1" fmla="val -57713"/>
              <a:gd name="adj2" fmla="val 313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VAEs</a:t>
            </a:r>
          </a:p>
          <a:p>
            <a:pPr algn="ctr"/>
            <a:r>
              <a:rPr lang="en-US" sz="2000" dirty="0"/>
              <a:t>Expectation over learned distribution results in blurring</a:t>
            </a:r>
          </a:p>
        </p:txBody>
      </p:sp>
      <p:sp>
        <p:nvSpPr>
          <p:cNvPr id="8" name="Rounded Rectangular Callout 7"/>
          <p:cNvSpPr/>
          <p:nvPr/>
        </p:nvSpPr>
        <p:spPr>
          <a:xfrm>
            <a:off x="4902200" y="4126442"/>
            <a:ext cx="2387600" cy="1628246"/>
          </a:xfrm>
          <a:prstGeom prst="wedgeRoundRectCallout">
            <a:avLst>
              <a:gd name="adj1" fmla="val 57181"/>
              <a:gd name="adj2" fmla="val 157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GANs</a:t>
            </a:r>
          </a:p>
          <a:p>
            <a:pPr algn="ctr"/>
            <a:r>
              <a:rPr lang="en-US" dirty="0"/>
              <a:t>Samples from learned distribution, resulting in sharper images</a:t>
            </a:r>
          </a:p>
        </p:txBody>
      </p:sp>
    </p:spTree>
    <p:extLst>
      <p:ext uri="{BB962C8B-B14F-4D97-AF65-F5344CB8AC3E}">
        <p14:creationId xmlns:p14="http://schemas.microsoft.com/office/powerpoint/2010/main" val="45377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GAN Advances</a:t>
            </a:r>
          </a:p>
        </p:txBody>
      </p:sp>
      <p:sp>
        <p:nvSpPr>
          <p:cNvPr id="5" name="Content Placeholder 4"/>
          <p:cNvSpPr>
            <a:spLocks noGrp="1"/>
          </p:cNvSpPr>
          <p:nvPr>
            <p:ph idx="1"/>
          </p:nvPr>
        </p:nvSpPr>
        <p:spPr/>
        <p:txBody>
          <a:bodyPr/>
          <a:lstStyle/>
          <a:p>
            <a:r>
              <a:rPr lang="en-US" dirty="0"/>
              <a:t>Progressively grow the GAN subspace over training</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000" y="2290233"/>
            <a:ext cx="10337800" cy="4445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5091" y="2337064"/>
            <a:ext cx="8641818" cy="435133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518" y="2434431"/>
            <a:ext cx="11974964" cy="4021667"/>
          </a:xfrm>
          <a:prstGeom prst="rect">
            <a:avLst/>
          </a:prstGeom>
        </p:spPr>
      </p:pic>
    </p:spTree>
    <p:extLst>
      <p:ext uri="{BB962C8B-B14F-4D97-AF65-F5344CB8AC3E}">
        <p14:creationId xmlns:p14="http://schemas.microsoft.com/office/powerpoint/2010/main" val="91667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GAN Advances</a:t>
            </a:r>
          </a:p>
        </p:txBody>
      </p:sp>
      <p:sp>
        <p:nvSpPr>
          <p:cNvPr id="3" name="Content Placeholder 2"/>
          <p:cNvSpPr>
            <a:spLocks noGrp="1"/>
          </p:cNvSpPr>
          <p:nvPr>
            <p:ph idx="1"/>
          </p:nvPr>
        </p:nvSpPr>
        <p:spPr/>
        <p:txBody>
          <a:bodyPr/>
          <a:lstStyle/>
          <a:p>
            <a:r>
              <a:rPr lang="en-US" dirty="0"/>
              <a:t>Wasserstein objective function</a:t>
            </a:r>
          </a:p>
          <a:p>
            <a:pPr lvl="1"/>
            <a:r>
              <a:rPr lang="en-US" dirty="0"/>
              <a:t>“Earth-mover” distance </a:t>
            </a:r>
            <a:r>
              <a:rPr lang="en-US" i="1" dirty="0"/>
              <a:t>W(q, p)</a:t>
            </a:r>
          </a:p>
          <a:p>
            <a:pPr lvl="1"/>
            <a:r>
              <a:rPr lang="en-US" dirty="0"/>
              <a:t>Minimum cost of transporting mass in order to transform distribution </a:t>
            </a:r>
            <a:r>
              <a:rPr lang="en-US" i="1" dirty="0"/>
              <a:t>q </a:t>
            </a:r>
            <a:r>
              <a:rPr lang="en-US" dirty="0"/>
              <a:t>into the distribution </a:t>
            </a:r>
            <a:r>
              <a:rPr lang="en-US" i="1" dirty="0"/>
              <a:t>p</a:t>
            </a:r>
            <a:r>
              <a:rPr lang="en-US" dirty="0"/>
              <a:t> (where cost is mass x distance)</a:t>
            </a:r>
          </a:p>
          <a:p>
            <a:pPr lvl="1"/>
            <a:endParaRPr lang="en-US" dirty="0"/>
          </a:p>
          <a:p>
            <a:pPr lvl="1"/>
            <a:endParaRPr lang="en-US" dirty="0"/>
          </a:p>
          <a:p>
            <a:r>
              <a:rPr lang="en-US" dirty="0"/>
              <a:t>Gradient is much better behaved than Jenson-Shannon objective (KL-divergence based)</a:t>
            </a:r>
          </a:p>
          <a:p>
            <a:r>
              <a:rPr lang="en-US" dirty="0"/>
              <a:t>Weights are clipped at </a:t>
            </a:r>
            <a:r>
              <a:rPr lang="en-US" i="1" dirty="0"/>
              <a:t>[-c, c]</a:t>
            </a:r>
          </a:p>
          <a:p>
            <a:r>
              <a:rPr lang="en-US" dirty="0"/>
              <a:t>Takes a lot longer to train on average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1866" y="3541977"/>
            <a:ext cx="7912100" cy="647700"/>
          </a:xfrm>
          <a:prstGeom prst="rect">
            <a:avLst/>
          </a:prstGeom>
        </p:spPr>
      </p:pic>
    </p:spTree>
    <p:extLst>
      <p:ext uri="{BB962C8B-B14F-4D97-AF65-F5344CB8AC3E}">
        <p14:creationId xmlns:p14="http://schemas.microsoft.com/office/powerpoint/2010/main" val="897475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524001" y="4538134"/>
            <a:ext cx="5232400" cy="63988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GAN Advances</a:t>
            </a:r>
          </a:p>
        </p:txBody>
      </p:sp>
      <p:sp>
        <p:nvSpPr>
          <p:cNvPr id="3" name="Content Placeholder 2"/>
          <p:cNvSpPr>
            <a:spLocks noGrp="1"/>
          </p:cNvSpPr>
          <p:nvPr>
            <p:ph idx="1"/>
          </p:nvPr>
        </p:nvSpPr>
        <p:spPr/>
        <p:txBody>
          <a:bodyPr/>
          <a:lstStyle/>
          <a:p>
            <a:r>
              <a:rPr lang="en-US" dirty="0"/>
              <a:t>Improved Wasserstein</a:t>
            </a:r>
          </a:p>
          <a:p>
            <a:pPr lvl="1"/>
            <a:r>
              <a:rPr lang="en-US" dirty="0"/>
              <a:t>Introduces a gradient penalty on the discriminator output with respect to its input</a:t>
            </a:r>
          </a:p>
          <a:p>
            <a:pPr lvl="1"/>
            <a:r>
              <a:rPr lang="en-US" dirty="0"/>
              <a:t>Instead of hard clipping gradient weights, soft[max] penalties are used</a:t>
            </a:r>
          </a:p>
          <a:p>
            <a:pPr lvl="1"/>
            <a:r>
              <a:rPr lang="en-US" i="1" dirty="0" err="1"/>
              <a:t>P</a:t>
            </a:r>
            <a:r>
              <a:rPr lang="en-US" i="1" baseline="-25000" dirty="0" err="1"/>
              <a:t>r</a:t>
            </a:r>
            <a:r>
              <a:rPr lang="en-US" dirty="0"/>
              <a:t> is the distribution of real data, </a:t>
            </a:r>
            <a:r>
              <a:rPr lang="en-US" i="1" dirty="0" err="1"/>
              <a:t>P</a:t>
            </a:r>
            <a:r>
              <a:rPr lang="en-US" i="1" baseline="-25000" dirty="0" err="1"/>
              <a:t>g</a:t>
            </a:r>
            <a:r>
              <a:rPr lang="en-US" i="1" dirty="0"/>
              <a:t> </a:t>
            </a:r>
            <a:r>
              <a:rPr lang="en-US" dirty="0"/>
              <a:t>is from the generator, and </a:t>
            </a:r>
            <a:r>
              <a:rPr lang="en-US" i="1" dirty="0" err="1"/>
              <a:t>P</a:t>
            </a:r>
            <a:r>
              <a:rPr lang="en-US" i="1" baseline="-25000" dirty="0" err="1"/>
              <a:t>x</a:t>
            </a:r>
            <a:r>
              <a:rPr lang="en-US" dirty="0"/>
              <a:t> is defined from sampling uniformly along straight lines between pairs of points sampled from </a:t>
            </a:r>
            <a:r>
              <a:rPr lang="en-US" i="1" dirty="0" err="1"/>
              <a:t>P</a:t>
            </a:r>
            <a:r>
              <a:rPr lang="en-US" i="1" baseline="-25000" dirty="0" err="1"/>
              <a:t>r</a:t>
            </a:r>
            <a:r>
              <a:rPr lang="en-US" dirty="0"/>
              <a:t> and </a:t>
            </a:r>
            <a:r>
              <a:rPr lang="en-US" i="1" dirty="0" err="1"/>
              <a:t>P</a:t>
            </a:r>
            <a:r>
              <a:rPr lang="en-US" i="1" baseline="-25000" dirty="0" err="1"/>
              <a:t>g</a:t>
            </a:r>
            <a:endParaRPr lang="en-US" i="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88933"/>
            <a:ext cx="12192000" cy="639880"/>
          </a:xfrm>
          <a:prstGeom prst="rect">
            <a:avLst/>
          </a:prstGeom>
        </p:spPr>
      </p:pic>
      <p:sp>
        <p:nvSpPr>
          <p:cNvPr id="6" name="Rounded Rectangular Callout 5"/>
          <p:cNvSpPr/>
          <p:nvPr/>
        </p:nvSpPr>
        <p:spPr>
          <a:xfrm>
            <a:off x="1693333" y="5588000"/>
            <a:ext cx="3217334" cy="1083733"/>
          </a:xfrm>
          <a:prstGeom prst="wedgeRoundRectCallout">
            <a:avLst>
              <a:gd name="adj1" fmla="val 23904"/>
              <a:gd name="adj2" fmla="val -8066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Original** WGAN objective</a:t>
            </a:r>
          </a:p>
        </p:txBody>
      </p:sp>
      <p:sp>
        <p:nvSpPr>
          <p:cNvPr id="7" name="Rounded Rectangular Callout 6"/>
          <p:cNvSpPr/>
          <p:nvPr/>
        </p:nvSpPr>
        <p:spPr>
          <a:xfrm>
            <a:off x="7349066" y="5588000"/>
            <a:ext cx="3522134" cy="1083733"/>
          </a:xfrm>
          <a:prstGeom prst="wedgeRoundRectCallout">
            <a:avLst>
              <a:gd name="adj1" fmla="val 23904"/>
              <a:gd name="adj2" fmla="val -8066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Two-sided gradient penalty </a:t>
            </a:r>
            <a:r>
              <a:rPr lang="en-US" sz="2400"/>
              <a:t>on Discriminator</a:t>
            </a:r>
            <a:endParaRPr lang="en-US" sz="2400" dirty="0"/>
          </a:p>
        </p:txBody>
      </p:sp>
      <p:sp>
        <p:nvSpPr>
          <p:cNvPr id="8" name="Rounded Rectangle 7"/>
          <p:cNvSpPr/>
          <p:nvPr/>
        </p:nvSpPr>
        <p:spPr>
          <a:xfrm>
            <a:off x="7160402" y="4516378"/>
            <a:ext cx="5031598" cy="63988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0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6"/>
                                        </p:tgtEl>
                                      </p:cBhvr>
                                    </p:animEffect>
                                    <p:set>
                                      <p:cBhvr>
                                        <p:cTn id="39" dur="1" fill="hold">
                                          <p:stCondLst>
                                            <p:cond delay="499"/>
                                          </p:stCondLst>
                                        </p:cTn>
                                        <p:tgtEl>
                                          <p:spTgt spid="6"/>
                                        </p:tgtEl>
                                        <p:attrNameLst>
                                          <p:attrName>style.visibility</p:attrName>
                                        </p:attrNameLst>
                                      </p:cBhvr>
                                      <p:to>
                                        <p:strVal val="hidden"/>
                                      </p:to>
                                    </p:set>
                                  </p:childTnLst>
                                </p:cTn>
                              </p:par>
                              <p:par>
                                <p:cTn id="40" presetID="10" presetClass="entr" presetSubtype="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3" grpId="0" uiExpand="1" build="p"/>
      <p:bldP spid="6" grpId="0" animBg="1"/>
      <p:bldP spid="6" grpId="1" animBg="1"/>
      <p:bldP spid="7"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5766" y="0"/>
            <a:ext cx="7065272" cy="6858000"/>
          </a:xfrm>
          <a:prstGeom prst="rect">
            <a:avLst/>
          </a:prstGeom>
        </p:spPr>
      </p:pic>
      <p:sp>
        <p:nvSpPr>
          <p:cNvPr id="6" name="Right Arrow 5"/>
          <p:cNvSpPr/>
          <p:nvPr/>
        </p:nvSpPr>
        <p:spPr>
          <a:xfrm>
            <a:off x="2472267" y="186266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a:off x="2472267" y="294436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2472267" y="51626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976532" y="3429000"/>
            <a:ext cx="4199525" cy="1532468"/>
          </a:xfrm>
          <a:prstGeom prst="ellipse">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49432" t="52346" b="30864"/>
          <a:stretch/>
        </p:blipFill>
        <p:spPr>
          <a:xfrm>
            <a:off x="292688" y="1662685"/>
            <a:ext cx="11611503" cy="3742266"/>
          </a:xfrm>
          <a:prstGeom prst="rect">
            <a:avLst/>
          </a:prstGeom>
        </p:spPr>
      </p:pic>
    </p:spTree>
    <p:extLst>
      <p:ext uri="{BB962C8B-B14F-4D97-AF65-F5344CB8AC3E}">
        <p14:creationId xmlns:p14="http://schemas.microsoft.com/office/powerpoint/2010/main" val="1628618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Questions with GANs</a:t>
            </a:r>
          </a:p>
        </p:txBody>
      </p:sp>
      <p:sp>
        <p:nvSpPr>
          <p:cNvPr id="3" name="Content Placeholder 2"/>
          <p:cNvSpPr>
            <a:spLocks noGrp="1"/>
          </p:cNvSpPr>
          <p:nvPr>
            <p:ph idx="1"/>
          </p:nvPr>
        </p:nvSpPr>
        <p:spPr>
          <a:xfrm>
            <a:off x="1120000" y="1825625"/>
            <a:ext cx="10056000" cy="4351338"/>
          </a:xfrm>
        </p:spPr>
        <p:txBody>
          <a:bodyPr/>
          <a:lstStyle/>
          <a:p>
            <a:r>
              <a:rPr lang="en-US" b="1" dirty="0"/>
              <a:t>Mode collapse</a:t>
            </a:r>
            <a:endParaRPr lang="en-US" dirty="0"/>
          </a:p>
          <a:p>
            <a:pPr lvl="1"/>
            <a:r>
              <a:rPr lang="en-US" dirty="0"/>
              <a:t>The “Helvetica Scenario”</a:t>
            </a:r>
          </a:p>
          <a:p>
            <a:pPr lvl="1"/>
            <a:r>
              <a:rPr lang="en-US" dirty="0"/>
              <a:t>Maps several different inputs </a:t>
            </a:r>
            <a:r>
              <a:rPr lang="en-US" i="1" dirty="0"/>
              <a:t>z</a:t>
            </a:r>
            <a:r>
              <a:rPr lang="en-US" dirty="0"/>
              <a:t> to the same output</a:t>
            </a:r>
          </a:p>
          <a:p>
            <a:pPr lvl="1"/>
            <a:r>
              <a:rPr lang="en-US" dirty="0"/>
              <a:t>Full collapse is rare, but partial collapse is common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1783" y="3543829"/>
            <a:ext cx="9732433" cy="312774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1349" y="1421078"/>
            <a:ext cx="2895600" cy="6731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21349" y="2296055"/>
            <a:ext cx="2908300" cy="749300"/>
          </a:xfrm>
          <a:prstGeom prst="rect">
            <a:avLst/>
          </a:prstGeom>
        </p:spPr>
      </p:pic>
    </p:spTree>
    <p:extLst>
      <p:ext uri="{BB962C8B-B14F-4D97-AF65-F5344CB8AC3E}">
        <p14:creationId xmlns:p14="http://schemas.microsoft.com/office/powerpoint/2010/main" val="1641417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Questions with GANs</a:t>
            </a:r>
          </a:p>
        </p:txBody>
      </p:sp>
      <p:sp>
        <p:nvSpPr>
          <p:cNvPr id="3" name="Content Placeholder 2"/>
          <p:cNvSpPr>
            <a:spLocks noGrp="1"/>
          </p:cNvSpPr>
          <p:nvPr>
            <p:ph idx="1"/>
          </p:nvPr>
        </p:nvSpPr>
        <p:spPr/>
        <p:txBody>
          <a:bodyPr/>
          <a:lstStyle/>
          <a:p>
            <a:r>
              <a:rPr lang="en-US" b="1" dirty="0"/>
              <a:t>Evaluation of GANs</a:t>
            </a:r>
          </a:p>
          <a:p>
            <a:endParaRPr lang="en-US" dirty="0"/>
          </a:p>
          <a:p>
            <a:r>
              <a:rPr lang="en-US" dirty="0"/>
              <a:t>(not specific to GANs </a:t>
            </a:r>
            <a:r>
              <a:rPr lang="en-US" i="1" dirty="0"/>
              <a:t>per se</a:t>
            </a:r>
            <a:r>
              <a:rPr lang="en-US" dirty="0"/>
              <a:t>, but generative models)</a:t>
            </a:r>
          </a:p>
          <a:p>
            <a:endParaRPr lang="en-US" dirty="0"/>
          </a:p>
          <a:p>
            <a:r>
              <a:rPr lang="en-US" dirty="0"/>
              <a:t>Models that obtain good likelihoods can generate bad samples</a:t>
            </a:r>
          </a:p>
          <a:p>
            <a:r>
              <a:rPr lang="en-US" dirty="0"/>
              <a:t>Models that generate good samples can have poor likelihoods</a:t>
            </a:r>
          </a:p>
          <a:p>
            <a:r>
              <a:rPr lang="en-US" dirty="0"/>
              <a:t>Also difficult to evaluate likelihood with GANs</a:t>
            </a:r>
          </a:p>
        </p:txBody>
      </p:sp>
    </p:spTree>
    <p:extLst>
      <p:ext uri="{BB962C8B-B14F-4D97-AF65-F5344CB8AC3E}">
        <p14:creationId xmlns:p14="http://schemas.microsoft.com/office/powerpoint/2010/main" val="50483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Questions with GANs</a:t>
            </a:r>
          </a:p>
        </p:txBody>
      </p:sp>
      <p:sp>
        <p:nvSpPr>
          <p:cNvPr id="3" name="Content Placeholder 2"/>
          <p:cNvSpPr>
            <a:spLocks noGrp="1"/>
          </p:cNvSpPr>
          <p:nvPr>
            <p:ph idx="1"/>
          </p:nvPr>
        </p:nvSpPr>
        <p:spPr>
          <a:xfrm>
            <a:off x="1120000" y="1825624"/>
            <a:ext cx="10233800" cy="5032375"/>
          </a:xfrm>
        </p:spPr>
        <p:txBody>
          <a:bodyPr/>
          <a:lstStyle/>
          <a:p>
            <a:r>
              <a:rPr lang="en-US" dirty="0"/>
              <a:t>Goal is to find </a:t>
            </a:r>
            <a:r>
              <a:rPr lang="en-US" i="1" dirty="0"/>
              <a:t>Nash equilibrium</a:t>
            </a:r>
            <a:endParaRPr lang="en-US" dirty="0"/>
          </a:p>
          <a:p>
            <a:endParaRPr lang="en-US" dirty="0"/>
          </a:p>
          <a:p>
            <a:r>
              <a:rPr lang="en-US" b="1" dirty="0"/>
              <a:t>Problem 1: Does it exist?</a:t>
            </a:r>
            <a:endParaRPr lang="en-US" dirty="0"/>
          </a:p>
          <a:p>
            <a:pPr lvl="1"/>
            <a:r>
              <a:rPr lang="en-US" dirty="0"/>
              <a:t>No conclusive way to show this</a:t>
            </a:r>
          </a:p>
          <a:p>
            <a:r>
              <a:rPr lang="en-US" b="1" dirty="0"/>
              <a:t>Problem 2: If it exists, can we find it?</a:t>
            </a:r>
            <a:endParaRPr lang="en-US" dirty="0"/>
          </a:p>
          <a:p>
            <a:pPr lvl="1"/>
            <a:r>
              <a:rPr lang="en-US" dirty="0"/>
              <a:t>Inability to find equilibrium can be cause of oscillatory behavior in training</a:t>
            </a:r>
          </a:p>
          <a:p>
            <a:pPr lvl="1"/>
            <a:r>
              <a:rPr lang="mr-IN" dirty="0"/>
              <a:t>…</a:t>
            </a:r>
            <a:r>
              <a:rPr lang="en-US" dirty="0"/>
              <a:t>or a sign that equilibrium doesn’t exist?</a:t>
            </a:r>
          </a:p>
          <a:p>
            <a:r>
              <a:rPr lang="en-US" b="1" dirty="0"/>
              <a:t>Problem 3: More than finding equilibrium, can generator </a:t>
            </a:r>
            <a:r>
              <a:rPr lang="en-US" b="1" i="1" dirty="0"/>
              <a:t>win?</a:t>
            </a:r>
          </a:p>
          <a:p>
            <a:pPr lvl="1"/>
            <a:r>
              <a:rPr lang="en-US" dirty="0"/>
              <a:t>Intuitively: to learn as representative a generator as possible, discriminator should be </a:t>
            </a:r>
            <a:r>
              <a:rPr lang="en-US" i="1" dirty="0"/>
              <a:t>utterly unable to differentiate between real and fake</a:t>
            </a:r>
            <a:endParaRPr lang="en-US" dirty="0"/>
          </a:p>
        </p:txBody>
      </p:sp>
    </p:spTree>
    <p:extLst>
      <p:ext uri="{BB962C8B-B14F-4D97-AF65-F5344CB8AC3E}">
        <p14:creationId xmlns:p14="http://schemas.microsoft.com/office/powerpoint/2010/main" val="388992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156185" y="1456268"/>
            <a:ext cx="4891880" cy="4891880"/>
          </a:xfrm>
          <a:prstGeom prst="rect">
            <a:avLst/>
          </a:prstGeom>
        </p:spPr>
      </p:pic>
      <p:sp>
        <p:nvSpPr>
          <p:cNvPr id="5" name="Title 4"/>
          <p:cNvSpPr>
            <a:spLocks noGrp="1"/>
          </p:cNvSpPr>
          <p:nvPr>
            <p:ph type="title"/>
          </p:nvPr>
        </p:nvSpPr>
        <p:spPr/>
        <p:txBody>
          <a:bodyPr/>
          <a:lstStyle/>
          <a:p>
            <a:r>
              <a:rPr lang="en-US" dirty="0"/>
              <a:t>Training a GAN</a:t>
            </a:r>
          </a:p>
        </p:txBody>
      </p:sp>
      <p:sp>
        <p:nvSpPr>
          <p:cNvPr id="6" name="Content Placeholder 5"/>
          <p:cNvSpPr>
            <a:spLocks noGrp="1"/>
          </p:cNvSpPr>
          <p:nvPr>
            <p:ph idx="1"/>
          </p:nvPr>
        </p:nvSpPr>
        <p:spPr>
          <a:xfrm>
            <a:off x="1120000" y="1825624"/>
            <a:ext cx="5895691" cy="5032375"/>
          </a:xfrm>
        </p:spPr>
        <p:txBody>
          <a:bodyPr>
            <a:normAutofit lnSpcReduction="10000"/>
          </a:bodyPr>
          <a:lstStyle/>
          <a:p>
            <a:r>
              <a:rPr lang="en-US" dirty="0"/>
              <a:t>GANs use a variant of SGD called </a:t>
            </a:r>
            <a:r>
              <a:rPr lang="en-US" i="1" dirty="0"/>
              <a:t>simultaneous gradient descent</a:t>
            </a:r>
          </a:p>
          <a:p>
            <a:pPr lvl="1"/>
            <a:r>
              <a:rPr lang="en-US" dirty="0"/>
              <a:t>Key difference: the latter gives rise to </a:t>
            </a:r>
            <a:r>
              <a:rPr lang="en-US" i="1" dirty="0"/>
              <a:t>non-conservative vector fields</a:t>
            </a:r>
          </a:p>
          <a:p>
            <a:pPr lvl="1"/>
            <a:r>
              <a:rPr lang="en-US" dirty="0"/>
              <a:t>Like Escher’s staircase</a:t>
            </a:r>
          </a:p>
          <a:p>
            <a:r>
              <a:rPr lang="en-US" dirty="0"/>
              <a:t>Solution: convert to conservative vector field</a:t>
            </a:r>
          </a:p>
          <a:p>
            <a:endParaRPr lang="en-US" dirty="0"/>
          </a:p>
          <a:p>
            <a:endParaRPr lang="en-US" dirty="0"/>
          </a:p>
          <a:p>
            <a:r>
              <a:rPr lang="en-US" b="1" dirty="0"/>
              <a:t>New problem: can’t differentiate between saddle points or equilibria, or negative or positive equilibria</a:t>
            </a:r>
          </a:p>
        </p:txBody>
      </p:sp>
      <p:pic>
        <p:nvPicPr>
          <p:cNvPr id="7" name="Picture 6"/>
          <p:cNvPicPr>
            <a:picLocks noChangeAspect="1"/>
          </p:cNvPicPr>
          <p:nvPr/>
        </p:nvPicPr>
        <p:blipFill>
          <a:blip r:embed="rId4"/>
          <a:stretch>
            <a:fillRect/>
          </a:stretch>
        </p:blipFill>
        <p:spPr>
          <a:xfrm>
            <a:off x="6659052" y="1994959"/>
            <a:ext cx="5389013" cy="377930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1126" y="4373035"/>
            <a:ext cx="4876800" cy="97790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0753" y="1417638"/>
            <a:ext cx="5167312" cy="5167312"/>
          </a:xfrm>
          <a:prstGeom prst="rect">
            <a:avLst/>
          </a:prstGeom>
        </p:spPr>
      </p:pic>
    </p:spTree>
    <p:extLst>
      <p:ext uri="{BB962C8B-B14F-4D97-AF65-F5344CB8AC3E}">
        <p14:creationId xmlns:p14="http://schemas.microsoft.com/office/powerpoint/2010/main" val="1642923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500"/>
                                        <p:tgtEl>
                                          <p:spTgt spid="6">
                                            <p:txEl>
                                              <p:pRg st="2" end="2"/>
                                            </p:txEl>
                                          </p:spTgt>
                                        </p:tgtEl>
                                      </p:cBhvr>
                                    </p:animEffect>
                                  </p:childTnLst>
                                </p:cTn>
                              </p:par>
                              <p:par>
                                <p:cTn id="21" presetID="10" presetClass="exit" presetSubtype="0" fill="hold" nodeType="with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animEffect transition="in" filter="fade">
                                      <p:cBhvr>
                                        <p:cTn id="31" dur="500"/>
                                        <p:tgtEl>
                                          <p:spTgt spid="6">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Effect transition="in" filter="fade">
                                      <p:cBhvr>
                                        <p:cTn id="36" dur="500"/>
                                        <p:tgtEl>
                                          <p:spTgt spid="6">
                                            <p:txEl>
                                              <p:pRg st="6" end="6"/>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par>
                                <p:cTn id="40" presetID="10" presetClass="exit" presetSubtype="0" fill="hold" nodeType="withEffect">
                                  <p:stCondLst>
                                    <p:cond delay="0"/>
                                  </p:stCondLst>
                                  <p:childTnLst>
                                    <p:animEffect transition="out" filter="fade">
                                      <p:cBhvr>
                                        <p:cTn id="41" dur="500"/>
                                        <p:tgtEl>
                                          <p:spTgt spid="7"/>
                                        </p:tgtEl>
                                      </p:cBhvr>
                                    </p:animEffect>
                                    <p:set>
                                      <p:cBhvr>
                                        <p:cTn id="42" dur="1" fill="hold">
                                          <p:stCondLst>
                                            <p:cond delay="499"/>
                                          </p:stCondLst>
                                        </p:cTn>
                                        <p:tgtEl>
                                          <p:spTgt spid="7"/>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a GAN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 y="1540934"/>
            <a:ext cx="11772900" cy="4000500"/>
          </a:xfrm>
          <a:prstGeom prst="rect">
            <a:avLst/>
          </a:prstGeom>
        </p:spPr>
      </p:pic>
    </p:spTree>
    <p:extLst>
      <p:ext uri="{BB962C8B-B14F-4D97-AF65-F5344CB8AC3E}">
        <p14:creationId xmlns:p14="http://schemas.microsoft.com/office/powerpoint/2010/main" val="277218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Neural Network Zoo</a:t>
            </a:r>
          </a:p>
        </p:txBody>
      </p:sp>
      <p:sp>
        <p:nvSpPr>
          <p:cNvPr id="3" name="Content Placeholder 2"/>
          <p:cNvSpPr>
            <a:spLocks noGrp="1"/>
          </p:cNvSpPr>
          <p:nvPr>
            <p:ph idx="1"/>
          </p:nvPr>
        </p:nvSpPr>
        <p:spPr>
          <a:xfrm>
            <a:off x="1120000" y="1825625"/>
            <a:ext cx="5145333" cy="4351338"/>
          </a:xfrm>
        </p:spPr>
        <p:txBody>
          <a:bodyPr/>
          <a:lstStyle/>
          <a:p>
            <a:r>
              <a:rPr lang="en-US" dirty="0">
                <a:hlinkClick r:id="rId2"/>
              </a:rPr>
              <a:t>http://www.asimovinstitute.org/neural-network-zoo/</a:t>
            </a:r>
            <a:r>
              <a:rPr lang="en-US" dirty="0"/>
              <a:t>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539" y="863601"/>
            <a:ext cx="3826195" cy="5655732"/>
          </a:xfrm>
          <a:prstGeom prst="rect">
            <a:avLst/>
          </a:prstGeom>
        </p:spPr>
      </p:pic>
      <p:sp>
        <p:nvSpPr>
          <p:cNvPr id="10" name="Oval 9"/>
          <p:cNvSpPr/>
          <p:nvPr/>
        </p:nvSpPr>
        <p:spPr>
          <a:xfrm>
            <a:off x="7655528" y="4809067"/>
            <a:ext cx="4536472" cy="1076855"/>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ular Callout 7"/>
          <p:cNvSpPr/>
          <p:nvPr/>
        </p:nvSpPr>
        <p:spPr>
          <a:xfrm>
            <a:off x="4423833" y="3563144"/>
            <a:ext cx="2937934" cy="1540933"/>
          </a:xfrm>
          <a:prstGeom prst="wedgeRoundRectCallout">
            <a:avLst>
              <a:gd name="adj1" fmla="val 69657"/>
              <a:gd name="adj2" fmla="val 40521"/>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t>Today</a:t>
            </a:r>
          </a:p>
        </p:txBody>
      </p:sp>
    </p:spTree>
    <p:extLst>
      <p:ext uri="{BB962C8B-B14F-4D97-AF65-F5344CB8AC3E}">
        <p14:creationId xmlns:p14="http://schemas.microsoft.com/office/powerpoint/2010/main" val="1557216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Questions with GANs</a:t>
            </a:r>
          </a:p>
        </p:txBody>
      </p:sp>
      <p:sp>
        <p:nvSpPr>
          <p:cNvPr id="3" name="Content Placeholder 2"/>
          <p:cNvSpPr>
            <a:spLocks noGrp="1"/>
          </p:cNvSpPr>
          <p:nvPr>
            <p:ph idx="1"/>
          </p:nvPr>
        </p:nvSpPr>
        <p:spPr/>
        <p:txBody>
          <a:bodyPr/>
          <a:lstStyle/>
          <a:p>
            <a:r>
              <a:rPr lang="en-US" b="1" dirty="0"/>
              <a:t>Exploration of the learned manifold</a:t>
            </a:r>
          </a:p>
          <a:p>
            <a:endParaRPr lang="en-US" b="1" dirty="0"/>
          </a:p>
          <a:p>
            <a:r>
              <a:rPr lang="en-US" dirty="0"/>
              <a:t>Advantage of GANs: no </a:t>
            </a:r>
            <a:r>
              <a:rPr lang="en-US" i="1" dirty="0"/>
              <a:t>a priori</a:t>
            </a:r>
            <a:r>
              <a:rPr lang="en-US" dirty="0"/>
              <a:t> assumptions on the underlying form of the generating distribution</a:t>
            </a:r>
          </a:p>
          <a:p>
            <a:r>
              <a:rPr lang="en-US" dirty="0"/>
              <a:t>Disadvantage of GANs: no way to meaningfully interpret the resulting learned generating distribution</a:t>
            </a:r>
          </a:p>
          <a:p>
            <a:endParaRPr lang="en-US" dirty="0"/>
          </a:p>
          <a:p>
            <a:r>
              <a:rPr lang="en-US" dirty="0"/>
              <a:t>Manifold walking, interpolation, image algebra, INFO-GANs</a:t>
            </a:r>
            <a:endParaRPr lang="en-US" b="1" dirty="0"/>
          </a:p>
          <a:p>
            <a:endParaRPr lang="en-US" b="1" dirty="0"/>
          </a:p>
        </p:txBody>
      </p:sp>
    </p:spTree>
    <p:extLst>
      <p:ext uri="{BB962C8B-B14F-4D97-AF65-F5344CB8AC3E}">
        <p14:creationId xmlns:p14="http://schemas.microsoft.com/office/powerpoint/2010/main" val="668499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a:xfrm>
            <a:off x="1120000" y="1825624"/>
            <a:ext cx="10233800" cy="5032375"/>
          </a:xfrm>
        </p:spPr>
        <p:txBody>
          <a:bodyPr/>
          <a:lstStyle/>
          <a:p>
            <a:r>
              <a:rPr lang="en-US" dirty="0"/>
              <a:t>Generative modeling</a:t>
            </a:r>
          </a:p>
          <a:p>
            <a:pPr lvl="1"/>
            <a:r>
              <a:rPr lang="en-US" dirty="0"/>
              <a:t>Learn a </a:t>
            </a:r>
            <a:r>
              <a:rPr lang="en-US" i="1" dirty="0"/>
              <a:t>distribution</a:t>
            </a:r>
            <a:r>
              <a:rPr lang="en-US" dirty="0"/>
              <a:t> instead of a decision boundary</a:t>
            </a:r>
          </a:p>
          <a:p>
            <a:pPr lvl="1"/>
            <a:r>
              <a:rPr lang="en-US" dirty="0"/>
              <a:t>Can still be used for classification</a:t>
            </a:r>
          </a:p>
          <a:p>
            <a:pPr lvl="1"/>
            <a:r>
              <a:rPr lang="en-US" dirty="0"/>
              <a:t>Usually requires more data than discriminative models</a:t>
            </a:r>
          </a:p>
          <a:p>
            <a:r>
              <a:rPr lang="en-US" dirty="0"/>
              <a:t>Deep generative modeling</a:t>
            </a:r>
          </a:p>
          <a:p>
            <a:pPr lvl="1"/>
            <a:r>
              <a:rPr lang="en-US" dirty="0" err="1"/>
              <a:t>Denoising</a:t>
            </a:r>
            <a:r>
              <a:rPr lang="en-US" dirty="0"/>
              <a:t> &amp; </a:t>
            </a:r>
            <a:r>
              <a:rPr lang="en-US" dirty="0" err="1"/>
              <a:t>Variational</a:t>
            </a:r>
            <a:r>
              <a:rPr lang="en-US" dirty="0"/>
              <a:t> </a:t>
            </a:r>
            <a:r>
              <a:rPr lang="en-US" dirty="0" err="1"/>
              <a:t>Autoencoders</a:t>
            </a:r>
            <a:endParaRPr lang="en-US" dirty="0"/>
          </a:p>
          <a:p>
            <a:pPr lvl="1"/>
            <a:r>
              <a:rPr lang="en-US" dirty="0"/>
              <a:t>Deep Belief Networks</a:t>
            </a:r>
          </a:p>
          <a:p>
            <a:pPr lvl="1"/>
            <a:r>
              <a:rPr lang="en-US" dirty="0"/>
              <a:t>Restricted Boltzmann Machines</a:t>
            </a:r>
          </a:p>
          <a:p>
            <a:r>
              <a:rPr lang="en-US" dirty="0"/>
              <a:t>Generative Adversarial Networks (GANs)</a:t>
            </a:r>
          </a:p>
          <a:p>
            <a:pPr lvl="1"/>
            <a:r>
              <a:rPr lang="en-US" dirty="0"/>
              <a:t>Game-theoretic generative modeling through dueling deep networks</a:t>
            </a:r>
          </a:p>
          <a:p>
            <a:pPr lvl="1"/>
            <a:r>
              <a:rPr lang="en-US" dirty="0"/>
              <a:t>Attempt to find Nash equilibrium</a:t>
            </a:r>
          </a:p>
          <a:p>
            <a:pPr lvl="1"/>
            <a:r>
              <a:rPr lang="en-US" dirty="0"/>
              <a:t>Many numerical and algorithmic limitations but results are impressive</a:t>
            </a:r>
          </a:p>
        </p:txBody>
      </p:sp>
    </p:spTree>
    <p:extLst>
      <p:ext uri="{BB962C8B-B14F-4D97-AF65-F5344CB8AC3E}">
        <p14:creationId xmlns:p14="http://schemas.microsoft.com/office/powerpoint/2010/main" val="1708044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4" name="Content Placeholder 3"/>
          <p:cNvSpPr>
            <a:spLocks noGrp="1"/>
          </p:cNvSpPr>
          <p:nvPr>
            <p:ph idx="1"/>
          </p:nvPr>
        </p:nvSpPr>
        <p:spPr>
          <a:xfrm>
            <a:off x="1120000" y="1825624"/>
            <a:ext cx="10233800" cy="5032375"/>
          </a:xfrm>
        </p:spPr>
        <p:txBody>
          <a:bodyPr>
            <a:normAutofit fontScale="70000" lnSpcReduction="20000"/>
          </a:bodyPr>
          <a:lstStyle/>
          <a:p>
            <a:r>
              <a:rPr lang="en-US" dirty="0"/>
              <a:t>“Generative Learning algorithms”, CS 229 notes by Andrew Ng </a:t>
            </a:r>
            <a:r>
              <a:rPr lang="en-US" dirty="0">
                <a:hlinkClick r:id="rId2"/>
              </a:rPr>
              <a:t>http://cs229.stanford.edu/notes/cs229-notes2.pdf</a:t>
            </a:r>
            <a:r>
              <a:rPr lang="en-US" dirty="0"/>
              <a:t> </a:t>
            </a:r>
          </a:p>
          <a:p>
            <a:r>
              <a:rPr lang="en-US" dirty="0"/>
              <a:t>Andrew Ng and Michael I. Jordan (!!!), “On Discriminative vs. Generative classifiers: A comparison of logistic regression and naive Bayes” (NIPS 2002) </a:t>
            </a:r>
            <a:r>
              <a:rPr lang="en-US" dirty="0">
                <a:hlinkClick r:id="rId3"/>
              </a:rPr>
              <a:t>http://papers.nips.cc/paper/2020-on-discriminative-vs-generative-classifiers-a-comparison-of-logistic-regression-and-naive-bayes.pdf</a:t>
            </a:r>
            <a:r>
              <a:rPr lang="en-US" dirty="0"/>
              <a:t> </a:t>
            </a:r>
          </a:p>
          <a:p>
            <a:r>
              <a:rPr lang="en-US" dirty="0"/>
              <a:t>“Generative versus Discriminative”, Cross-Validated </a:t>
            </a:r>
            <a:r>
              <a:rPr lang="en-US" dirty="0">
                <a:hlinkClick r:id="rId4"/>
              </a:rPr>
              <a:t>https://stats.stackexchange.com/questions/12421/generative-vs-discriminative/223850</a:t>
            </a:r>
            <a:r>
              <a:rPr lang="en-US" dirty="0"/>
              <a:t> </a:t>
            </a:r>
          </a:p>
          <a:p>
            <a:r>
              <a:rPr lang="en-US" dirty="0"/>
              <a:t>“Generative Adversarial Networks”, NIPS 2016 Tutorial </a:t>
            </a:r>
            <a:r>
              <a:rPr lang="en-US" dirty="0">
                <a:hlinkClick r:id="rId5"/>
              </a:rPr>
              <a:t>https://arxiv.org/pdf/1701.00160.pdf</a:t>
            </a:r>
            <a:r>
              <a:rPr lang="en-US" dirty="0"/>
              <a:t> </a:t>
            </a:r>
          </a:p>
          <a:p>
            <a:r>
              <a:rPr lang="en-US" dirty="0" err="1"/>
              <a:t>Variational</a:t>
            </a:r>
            <a:r>
              <a:rPr lang="en-US" dirty="0"/>
              <a:t> Inference </a:t>
            </a:r>
            <a:r>
              <a:rPr lang="en-US" dirty="0">
                <a:hlinkClick r:id="rId6"/>
              </a:rPr>
              <a:t>http://www.inference.vc/choice-of-recognition-models-in-vaes-a-regularisation-view/</a:t>
            </a:r>
            <a:r>
              <a:rPr lang="en-US" dirty="0"/>
              <a:t> </a:t>
            </a:r>
          </a:p>
          <a:p>
            <a:r>
              <a:rPr lang="en-US" dirty="0"/>
              <a:t>Tutorial on </a:t>
            </a:r>
            <a:r>
              <a:rPr lang="en-US" dirty="0" err="1"/>
              <a:t>Variational</a:t>
            </a:r>
            <a:r>
              <a:rPr lang="en-US" dirty="0"/>
              <a:t> </a:t>
            </a:r>
            <a:r>
              <a:rPr lang="en-US" dirty="0" err="1"/>
              <a:t>Autoencoders</a:t>
            </a:r>
            <a:r>
              <a:rPr lang="en-US" dirty="0"/>
              <a:t> </a:t>
            </a:r>
            <a:r>
              <a:rPr lang="mr-IN" dirty="0">
                <a:hlinkClick r:id="rId7"/>
              </a:rPr>
              <a:t>https://arxiv.org/abs/1606.05908</a:t>
            </a:r>
            <a:r>
              <a:rPr lang="en-US" dirty="0"/>
              <a:t> </a:t>
            </a:r>
          </a:p>
          <a:p>
            <a:r>
              <a:rPr lang="en-US" dirty="0"/>
              <a:t>“Progressive Growing of GANs for Improved Quality, Stability, and Variation”, </a:t>
            </a:r>
            <a:r>
              <a:rPr lang="mr-IN" dirty="0">
                <a:hlinkClick r:id="rId8"/>
              </a:rPr>
              <a:t>https://arxiv.org/abs/1710.10196</a:t>
            </a:r>
            <a:r>
              <a:rPr lang="en-US" dirty="0"/>
              <a:t> </a:t>
            </a:r>
          </a:p>
          <a:p>
            <a:r>
              <a:rPr lang="en-US" dirty="0"/>
              <a:t>“Generative Adversarial Networks (GANs), Some Open Questions”, </a:t>
            </a:r>
            <a:r>
              <a:rPr lang="en-US" dirty="0">
                <a:hlinkClick r:id="rId9"/>
              </a:rPr>
              <a:t>http://www.offconvex.org/2017/03/15/GANs/</a:t>
            </a:r>
            <a:r>
              <a:rPr lang="en-US" dirty="0"/>
              <a:t> </a:t>
            </a:r>
          </a:p>
          <a:p>
            <a:r>
              <a:rPr lang="en-US" dirty="0"/>
              <a:t>“GANs are Broken in More than One Way: The </a:t>
            </a:r>
            <a:r>
              <a:rPr lang="en-US" dirty="0" err="1"/>
              <a:t>Numerics</a:t>
            </a:r>
            <a:r>
              <a:rPr lang="en-US" dirty="0"/>
              <a:t> of GANs”, </a:t>
            </a:r>
            <a:r>
              <a:rPr lang="en-US" dirty="0">
                <a:hlinkClick r:id="rId10"/>
              </a:rPr>
              <a:t>http://www.inference.vc/my-notes-on-the-numerics-of-gans/</a:t>
            </a:r>
            <a:r>
              <a:rPr lang="en-US" dirty="0"/>
              <a:t> </a:t>
            </a:r>
          </a:p>
        </p:txBody>
      </p:sp>
    </p:spTree>
    <p:extLst>
      <p:ext uri="{BB962C8B-B14F-4D97-AF65-F5344CB8AC3E}">
        <p14:creationId xmlns:p14="http://schemas.microsoft.com/office/powerpoint/2010/main" val="20329481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FA5E8-719C-F146-B9FF-07661F03C8CC}"/>
              </a:ext>
            </a:extLst>
          </p:cNvPr>
          <p:cNvSpPr>
            <a:spLocks noGrp="1"/>
          </p:cNvSpPr>
          <p:nvPr>
            <p:ph type="title"/>
          </p:nvPr>
        </p:nvSpPr>
        <p:spPr/>
        <p:txBody>
          <a:bodyPr/>
          <a:lstStyle/>
          <a:p>
            <a:r>
              <a:rPr lang="en-US" dirty="0"/>
              <a:t>Administrivia</a:t>
            </a:r>
          </a:p>
        </p:txBody>
      </p:sp>
      <p:sp>
        <p:nvSpPr>
          <p:cNvPr id="3" name="Content Placeholder 2">
            <a:extLst>
              <a:ext uri="{FF2B5EF4-FFF2-40B4-BE49-F238E27FC236}">
                <a16:creationId xmlns:a16="http://schemas.microsoft.com/office/drawing/2014/main" id="{469BF6C5-8051-9141-9847-8A7986B0AEDA}"/>
              </a:ext>
            </a:extLst>
          </p:cNvPr>
          <p:cNvSpPr>
            <a:spLocks noGrp="1"/>
          </p:cNvSpPr>
          <p:nvPr>
            <p:ph idx="1"/>
          </p:nvPr>
        </p:nvSpPr>
        <p:spPr/>
        <p:txBody>
          <a:bodyPr>
            <a:normAutofit/>
          </a:bodyPr>
          <a:lstStyle/>
          <a:p>
            <a:r>
              <a:rPr lang="en-US" dirty="0"/>
              <a:t>Final project updates #2</a:t>
            </a:r>
          </a:p>
          <a:p>
            <a:pPr lvl="1"/>
            <a:r>
              <a:rPr lang="en-US" dirty="0"/>
              <a:t>Were due last Thursday, Nov 18 to </a:t>
            </a:r>
            <a:r>
              <a:rPr lang="en-US" dirty="0" err="1"/>
              <a:t>AutoLab</a:t>
            </a:r>
            <a:endParaRPr lang="en-US" dirty="0"/>
          </a:p>
          <a:p>
            <a:pPr lvl="1"/>
            <a:r>
              <a:rPr lang="en-US" dirty="0"/>
              <a:t>Have already reached out to groups with problematic submissions</a:t>
            </a:r>
          </a:p>
          <a:p>
            <a:r>
              <a:rPr lang="en-US" dirty="0"/>
              <a:t>HW5</a:t>
            </a:r>
          </a:p>
          <a:p>
            <a:pPr lvl="1"/>
            <a:r>
              <a:rPr lang="en-US" dirty="0"/>
              <a:t>Due next Thursday, Dec 2 by 11:59pm</a:t>
            </a:r>
          </a:p>
        </p:txBody>
      </p:sp>
    </p:spTree>
    <p:extLst>
      <p:ext uri="{BB962C8B-B14F-4D97-AF65-F5344CB8AC3E}">
        <p14:creationId xmlns:p14="http://schemas.microsoft.com/office/powerpoint/2010/main" val="4184325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FA5E8-719C-F146-B9FF-07661F03C8CC}"/>
              </a:ext>
            </a:extLst>
          </p:cNvPr>
          <p:cNvSpPr>
            <a:spLocks noGrp="1"/>
          </p:cNvSpPr>
          <p:nvPr>
            <p:ph type="title"/>
          </p:nvPr>
        </p:nvSpPr>
        <p:spPr/>
        <p:txBody>
          <a:bodyPr/>
          <a:lstStyle/>
          <a:p>
            <a:r>
              <a:rPr lang="en-US" dirty="0"/>
              <a:t>Administrivia – Final Project Talks</a:t>
            </a:r>
          </a:p>
        </p:txBody>
      </p:sp>
      <p:sp>
        <p:nvSpPr>
          <p:cNvPr id="3" name="Content Placeholder 2">
            <a:extLst>
              <a:ext uri="{FF2B5EF4-FFF2-40B4-BE49-F238E27FC236}">
                <a16:creationId xmlns:a16="http://schemas.microsoft.com/office/drawing/2014/main" id="{469BF6C5-8051-9141-9847-8A7986B0AEDA}"/>
              </a:ext>
            </a:extLst>
          </p:cNvPr>
          <p:cNvSpPr>
            <a:spLocks noGrp="1"/>
          </p:cNvSpPr>
          <p:nvPr>
            <p:ph idx="1"/>
          </p:nvPr>
        </p:nvSpPr>
        <p:spPr/>
        <p:txBody>
          <a:bodyPr>
            <a:normAutofit/>
          </a:bodyPr>
          <a:lstStyle/>
          <a:p>
            <a:r>
              <a:rPr lang="en-US" dirty="0"/>
              <a:t>30 minutes each (25 + 5)</a:t>
            </a:r>
          </a:p>
          <a:p>
            <a:pPr lvl="1"/>
            <a:r>
              <a:rPr lang="en-US" dirty="0"/>
              <a:t>Tuesday, Nov 30</a:t>
            </a:r>
          </a:p>
          <a:p>
            <a:pPr lvl="1"/>
            <a:r>
              <a:rPr lang="en-US" dirty="0"/>
              <a:t>Thursday, Dec 2</a:t>
            </a:r>
          </a:p>
          <a:p>
            <a:pPr lvl="1"/>
            <a:r>
              <a:rPr lang="en-US" dirty="0"/>
              <a:t>Monday, Dec 6</a:t>
            </a:r>
          </a:p>
          <a:p>
            <a:r>
              <a:rPr lang="en-US" dirty="0"/>
              <a:t>No sign-ups: </a:t>
            </a:r>
            <a:r>
              <a:rPr lang="en-US" b="1" dirty="0"/>
              <a:t>I will randomly choose presenters each day!</a:t>
            </a:r>
            <a:r>
              <a:rPr lang="en-US" dirty="0"/>
              <a:t> (so come each day prepared to give your group talk)</a:t>
            </a:r>
          </a:p>
          <a:p>
            <a:pPr lvl="1"/>
            <a:r>
              <a:rPr lang="en-US" dirty="0"/>
              <a:t>If you have conflicts on a given day let me know ASAP</a:t>
            </a:r>
          </a:p>
          <a:p>
            <a:r>
              <a:rPr lang="en-US" dirty="0"/>
              <a:t>Please attend, listen to, and ask questions of your classmates’ talks. They’ve all worked hard, too!</a:t>
            </a:r>
          </a:p>
        </p:txBody>
      </p:sp>
    </p:spTree>
    <p:extLst>
      <p:ext uri="{BB962C8B-B14F-4D97-AF65-F5344CB8AC3E}">
        <p14:creationId xmlns:p14="http://schemas.microsoft.com/office/powerpoint/2010/main" val="3363710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“generative model”?</a:t>
            </a:r>
          </a:p>
        </p:txBody>
      </p:sp>
      <p:sp>
        <p:nvSpPr>
          <p:cNvPr id="3" name="Content Placeholder 2"/>
          <p:cNvSpPr>
            <a:spLocks noGrp="1"/>
          </p:cNvSpPr>
          <p:nvPr>
            <p:ph idx="1"/>
          </p:nvPr>
        </p:nvSpPr>
        <p:spPr>
          <a:xfrm>
            <a:off x="1120000" y="1825625"/>
            <a:ext cx="4561133" cy="4351338"/>
          </a:xfrm>
        </p:spPr>
        <p:txBody>
          <a:bodyPr/>
          <a:lstStyle/>
          <a:p>
            <a:r>
              <a:rPr lang="en-US" dirty="0"/>
              <a:t>Discriminative</a:t>
            </a:r>
          </a:p>
          <a:p>
            <a:pPr lvl="1"/>
            <a:r>
              <a:rPr lang="en-US" dirty="0"/>
              <a:t>Logistic Regression</a:t>
            </a:r>
          </a:p>
          <a:p>
            <a:pPr lvl="1"/>
            <a:r>
              <a:rPr lang="en-US" dirty="0"/>
              <a:t>Support Vector Machines</a:t>
            </a:r>
          </a:p>
          <a:p>
            <a:pPr lvl="1"/>
            <a:r>
              <a:rPr lang="en-US" dirty="0"/>
              <a:t>Random Forests</a:t>
            </a:r>
          </a:p>
          <a:p>
            <a:pPr lvl="1"/>
            <a:endParaRPr lang="en-US" dirty="0"/>
          </a:p>
          <a:p>
            <a:pPr lvl="1"/>
            <a:endParaRPr lang="en-US" dirty="0"/>
          </a:p>
          <a:p>
            <a:r>
              <a:rPr lang="en-US" dirty="0"/>
              <a:t>Generative</a:t>
            </a:r>
          </a:p>
          <a:p>
            <a:pPr lvl="1"/>
            <a:r>
              <a:rPr lang="en-US" dirty="0"/>
              <a:t>Gaussian Naïve Bayes</a:t>
            </a:r>
          </a:p>
          <a:p>
            <a:pPr lvl="1"/>
            <a:r>
              <a:rPr lang="en-US" dirty="0" err="1"/>
              <a:t>Variational</a:t>
            </a:r>
            <a:r>
              <a:rPr lang="en-US" dirty="0"/>
              <a:t> </a:t>
            </a:r>
            <a:r>
              <a:rPr lang="en-US" dirty="0" err="1"/>
              <a:t>Autoencoders</a:t>
            </a:r>
            <a:endParaRPr lang="en-US" dirty="0"/>
          </a:p>
          <a:p>
            <a:pPr lvl="1"/>
            <a:r>
              <a:rPr lang="en-US" dirty="0"/>
              <a:t>Adversarial Networks</a:t>
            </a:r>
          </a:p>
          <a:p>
            <a:endParaRPr lang="en-US" dirty="0"/>
          </a:p>
        </p:txBody>
      </p:sp>
      <p:pic>
        <p:nvPicPr>
          <p:cNvPr id="4" name="Picture 3"/>
          <p:cNvPicPr>
            <a:picLocks noChangeAspect="1"/>
          </p:cNvPicPr>
          <p:nvPr/>
        </p:nvPicPr>
        <p:blipFill>
          <a:blip r:embed="rId2"/>
          <a:stretch>
            <a:fillRect/>
          </a:stretch>
        </p:blipFill>
        <p:spPr>
          <a:xfrm>
            <a:off x="5681133" y="1956594"/>
            <a:ext cx="6350000" cy="4089400"/>
          </a:xfrm>
          <a:prstGeom prst="rect">
            <a:avLst/>
          </a:prstGeom>
        </p:spPr>
      </p:pic>
      <p:sp>
        <p:nvSpPr>
          <p:cNvPr id="5" name="Rounded Rectangle 4"/>
          <p:cNvSpPr/>
          <p:nvPr/>
        </p:nvSpPr>
        <p:spPr>
          <a:xfrm>
            <a:off x="2109400" y="3535626"/>
            <a:ext cx="1768334" cy="6469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P(Y | X)</a:t>
            </a:r>
          </a:p>
        </p:txBody>
      </p:sp>
      <p:sp>
        <p:nvSpPr>
          <p:cNvPr id="6" name="Rounded Rectangle 5"/>
          <p:cNvSpPr/>
          <p:nvPr/>
        </p:nvSpPr>
        <p:spPr>
          <a:xfrm>
            <a:off x="2109400" y="5988446"/>
            <a:ext cx="2783733" cy="6469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P(X, Y) and P(Y)</a:t>
            </a:r>
          </a:p>
        </p:txBody>
      </p:sp>
    </p:spTree>
    <p:extLst>
      <p:ext uri="{BB962C8B-B14F-4D97-AF65-F5344CB8AC3E}">
        <p14:creationId xmlns:p14="http://schemas.microsoft.com/office/powerpoint/2010/main" val="198705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Models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6251"/>
          <a:stretch/>
        </p:blipFill>
        <p:spPr>
          <a:xfrm>
            <a:off x="1845733" y="1517651"/>
            <a:ext cx="8500534" cy="5013875"/>
          </a:xfrm>
          <a:prstGeom prst="rect">
            <a:avLst/>
          </a:prstGeom>
        </p:spPr>
      </p:pic>
    </p:spTree>
    <p:extLst>
      <p:ext uri="{BB962C8B-B14F-4D97-AF65-F5344CB8AC3E}">
        <p14:creationId xmlns:p14="http://schemas.microsoft.com/office/powerpoint/2010/main" val="1253591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Models</a:t>
            </a:r>
          </a:p>
        </p:txBody>
      </p:sp>
      <p:pic>
        <p:nvPicPr>
          <p:cNvPr id="4" name="Picture 3"/>
          <p:cNvPicPr>
            <a:picLocks noChangeAspect="1"/>
          </p:cNvPicPr>
          <p:nvPr/>
        </p:nvPicPr>
        <p:blipFill>
          <a:blip r:embed="rId2"/>
          <a:stretch>
            <a:fillRect/>
          </a:stretch>
        </p:blipFill>
        <p:spPr>
          <a:xfrm>
            <a:off x="2296583" y="1436423"/>
            <a:ext cx="7598834" cy="5124057"/>
          </a:xfrm>
          <a:prstGeom prst="rect">
            <a:avLst/>
          </a:prstGeom>
        </p:spPr>
      </p:pic>
    </p:spTree>
    <p:extLst>
      <p:ext uri="{BB962C8B-B14F-4D97-AF65-F5344CB8AC3E}">
        <p14:creationId xmlns:p14="http://schemas.microsoft.com/office/powerpoint/2010/main" val="1123772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Probabilistic Graphical Models</a:t>
            </a:r>
          </a:p>
        </p:txBody>
      </p:sp>
      <p:sp>
        <p:nvSpPr>
          <p:cNvPr id="3" name="Content Placeholder 2"/>
          <p:cNvSpPr>
            <a:spLocks noGrp="1"/>
          </p:cNvSpPr>
          <p:nvPr>
            <p:ph idx="1"/>
          </p:nvPr>
        </p:nvSpPr>
        <p:spPr>
          <a:xfrm>
            <a:off x="1120000" y="1825625"/>
            <a:ext cx="6732417" cy="4351338"/>
          </a:xfrm>
        </p:spPr>
        <p:txBody>
          <a:bodyPr/>
          <a:lstStyle/>
          <a:p>
            <a:r>
              <a:rPr lang="en-US" dirty="0"/>
              <a:t>Arrows represent conditional dependencies between random variables</a:t>
            </a:r>
          </a:p>
          <a:p>
            <a:endParaRPr lang="en-US" dirty="0"/>
          </a:p>
          <a:p>
            <a:endParaRPr lang="en-US" dirty="0"/>
          </a:p>
          <a:p>
            <a:endParaRPr lang="en-US" dirty="0"/>
          </a:p>
          <a:p>
            <a:endParaRPr lang="en-US" dirty="0"/>
          </a:p>
          <a:p>
            <a:r>
              <a:rPr lang="en-US" dirty="0"/>
              <a:t>Structure is used in generative models</a:t>
            </a:r>
          </a:p>
          <a:p>
            <a:pPr lvl="1"/>
            <a:r>
              <a:rPr lang="en-US" dirty="0"/>
              <a:t>Latent generating distribution (hidden)</a:t>
            </a:r>
          </a:p>
          <a:p>
            <a:pPr lvl="1"/>
            <a:r>
              <a:rPr lang="en-US" dirty="0"/>
              <a:t>Observed variables (influenced by latent </a:t>
            </a:r>
            <a:r>
              <a:rPr lang="en-US" dirty="0" err="1"/>
              <a:t>vars</a:t>
            </a:r>
            <a:r>
              <a:rPr lang="en-US" dirty="0"/>
              <a:t>)</a:t>
            </a:r>
          </a:p>
        </p:txBody>
      </p:sp>
      <p:pic>
        <p:nvPicPr>
          <p:cNvPr id="4" name="Picture 3"/>
          <p:cNvPicPr>
            <a:picLocks noChangeAspect="1"/>
          </p:cNvPicPr>
          <p:nvPr/>
        </p:nvPicPr>
        <p:blipFill>
          <a:blip r:embed="rId2"/>
          <a:stretch>
            <a:fillRect/>
          </a:stretch>
        </p:blipFill>
        <p:spPr>
          <a:xfrm>
            <a:off x="7852417" y="1419224"/>
            <a:ext cx="4153316" cy="489902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158" y="2642395"/>
            <a:ext cx="6896100" cy="12573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8158" y="4034632"/>
            <a:ext cx="7112208" cy="411818"/>
          </a:xfrm>
          <a:prstGeom prst="rect">
            <a:avLst/>
          </a:prstGeom>
        </p:spPr>
      </p:pic>
    </p:spTree>
    <p:extLst>
      <p:ext uri="{BB962C8B-B14F-4D97-AF65-F5344CB8AC3E}">
        <p14:creationId xmlns:p14="http://schemas.microsoft.com/office/powerpoint/2010/main" val="417081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Variational</a:t>
            </a:r>
            <a:r>
              <a:rPr lang="en-US" dirty="0"/>
              <a:t> Inference</a:t>
            </a:r>
          </a:p>
        </p:txBody>
      </p:sp>
      <p:sp>
        <p:nvSpPr>
          <p:cNvPr id="3" name="Content Placeholder 2"/>
          <p:cNvSpPr>
            <a:spLocks noGrp="1"/>
          </p:cNvSpPr>
          <p:nvPr>
            <p:ph idx="1"/>
          </p:nvPr>
        </p:nvSpPr>
        <p:spPr>
          <a:xfrm>
            <a:off x="1120000" y="1825625"/>
            <a:ext cx="5365467" cy="4351338"/>
          </a:xfrm>
        </p:spPr>
        <p:txBody>
          <a:bodyPr/>
          <a:lstStyle/>
          <a:p>
            <a:r>
              <a:rPr lang="en-US" dirty="0"/>
              <a:t>What is </a:t>
            </a:r>
            <a:r>
              <a:rPr lang="en-US" dirty="0" err="1"/>
              <a:t>variational</a:t>
            </a:r>
            <a:r>
              <a:rPr lang="en-US" dirty="0"/>
              <a:t> inference?</a:t>
            </a:r>
          </a:p>
          <a:p>
            <a:r>
              <a:rPr lang="en-US" dirty="0"/>
              <a:t>Good for learning latent variable models (i.e., generating distributions of data)</a:t>
            </a:r>
          </a:p>
          <a:p>
            <a:r>
              <a:rPr lang="en-US" dirty="0"/>
              <a:t>For each observation </a:t>
            </a:r>
            <a:r>
              <a:rPr lang="en-US" i="1" dirty="0"/>
              <a:t>x</a:t>
            </a:r>
            <a:r>
              <a:rPr lang="en-US" dirty="0"/>
              <a:t> we assign a hidden variable </a:t>
            </a:r>
            <a:r>
              <a:rPr lang="en-US" i="1" dirty="0"/>
              <a:t>z</a:t>
            </a:r>
            <a:r>
              <a:rPr lang="en-US" dirty="0"/>
              <a:t>; our model </a:t>
            </a:r>
            <a:r>
              <a:rPr lang="en-US" i="1" dirty="0"/>
              <a:t>p</a:t>
            </a:r>
            <a:r>
              <a:rPr lang="en-US" dirty="0"/>
              <a:t> describes the joint distribution between </a:t>
            </a:r>
            <a:r>
              <a:rPr lang="en-US" i="1" dirty="0"/>
              <a:t>x </a:t>
            </a:r>
            <a:r>
              <a:rPr lang="en-US" dirty="0"/>
              <a:t>and </a:t>
            </a:r>
            <a:r>
              <a:rPr lang="en-US" i="1" dirty="0"/>
              <a:t>z</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79676"/>
          <a:stretch/>
        </p:blipFill>
        <p:spPr>
          <a:xfrm>
            <a:off x="6485466" y="1825625"/>
            <a:ext cx="5319655" cy="757767"/>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60403"/>
          <a:stretch/>
        </p:blipFill>
        <p:spPr>
          <a:xfrm>
            <a:off x="6499813" y="1825625"/>
            <a:ext cx="5319655" cy="1476375"/>
          </a:xfrm>
          <a:prstGeom prst="rect">
            <a:avLst/>
          </a:prstGeom>
        </p:spPr>
      </p:pic>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b="40875"/>
          <a:stretch/>
        </p:blipFill>
        <p:spPr>
          <a:xfrm>
            <a:off x="6485466" y="1825625"/>
            <a:ext cx="5319655" cy="2204508"/>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b="20891"/>
          <a:stretch/>
        </p:blipFill>
        <p:spPr>
          <a:xfrm>
            <a:off x="6482880" y="1831975"/>
            <a:ext cx="5319655" cy="2949575"/>
          </a:xfrm>
          <a:prstGeom prst="rect">
            <a:avLst/>
          </a:prstGeom>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2879" y="1831975"/>
            <a:ext cx="5319655" cy="3728508"/>
          </a:xfrm>
          <a:prstGeom prst="rect">
            <a:avLst/>
          </a:prstGeom>
        </p:spPr>
      </p:pic>
      <p:sp>
        <p:nvSpPr>
          <p:cNvPr id="9" name="Rounded Rectangle 8"/>
          <p:cNvSpPr/>
          <p:nvPr/>
        </p:nvSpPr>
        <p:spPr>
          <a:xfrm>
            <a:off x="6451601" y="4036483"/>
            <a:ext cx="5350933" cy="153035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9"/>
          <p:cNvSpPr/>
          <p:nvPr/>
        </p:nvSpPr>
        <p:spPr>
          <a:xfrm>
            <a:off x="3335866" y="5232399"/>
            <a:ext cx="2912533" cy="1490134"/>
          </a:xfrm>
          <a:prstGeom prst="wedgeRoundRectCallout">
            <a:avLst>
              <a:gd name="adj1" fmla="val 53562"/>
              <a:gd name="adj2" fmla="val -694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Of course these are the things we want to calculate</a:t>
            </a:r>
          </a:p>
          <a:p>
            <a:pPr marL="285750" indent="-285750">
              <a:buFont typeface="Arial" charset="0"/>
              <a:buChar char="•"/>
            </a:pPr>
            <a:r>
              <a:rPr lang="en-US" dirty="0"/>
              <a:t>Inference is p(</a:t>
            </a:r>
            <a:r>
              <a:rPr lang="en-US" dirty="0" err="1"/>
              <a:t>z|x</a:t>
            </a:r>
            <a:r>
              <a:rPr lang="en-US" dirty="0"/>
              <a:t>)</a:t>
            </a:r>
          </a:p>
          <a:p>
            <a:pPr marL="285750" indent="-285750">
              <a:buFont typeface="Arial" charset="0"/>
              <a:buChar char="•"/>
            </a:pPr>
            <a:r>
              <a:rPr lang="en-US" dirty="0"/>
              <a:t>Learning involves p(x)</a:t>
            </a:r>
          </a:p>
        </p:txBody>
      </p:sp>
    </p:spTree>
    <p:extLst>
      <p:ext uri="{BB962C8B-B14F-4D97-AF65-F5344CB8AC3E}">
        <p14:creationId xmlns:p14="http://schemas.microsoft.com/office/powerpoint/2010/main" val="1279836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Variational</a:t>
            </a:r>
            <a:r>
              <a:rPr lang="en-US" dirty="0"/>
              <a:t> Inference</a:t>
            </a:r>
          </a:p>
        </p:txBody>
      </p:sp>
      <p:sp>
        <p:nvSpPr>
          <p:cNvPr id="3" name="Content Placeholder 2"/>
          <p:cNvSpPr>
            <a:spLocks noGrp="1"/>
          </p:cNvSpPr>
          <p:nvPr>
            <p:ph idx="1"/>
          </p:nvPr>
        </p:nvSpPr>
        <p:spPr/>
        <p:txBody>
          <a:bodyPr/>
          <a:lstStyle/>
          <a:p>
            <a:r>
              <a:rPr lang="en-US" dirty="0"/>
              <a:t>Rather than learning </a:t>
            </a:r>
            <a:r>
              <a:rPr lang="en-US" i="1" dirty="0"/>
              <a:t>p(</a:t>
            </a:r>
            <a:r>
              <a:rPr lang="en-US" i="1" dirty="0" err="1"/>
              <a:t>z|x</a:t>
            </a:r>
            <a:r>
              <a:rPr lang="en-US" i="1" dirty="0"/>
              <a:t>)</a:t>
            </a:r>
            <a:r>
              <a:rPr lang="en-US" dirty="0"/>
              <a:t> directly, </a:t>
            </a:r>
            <a:r>
              <a:rPr lang="en-US" dirty="0" err="1"/>
              <a:t>variational</a:t>
            </a:r>
            <a:r>
              <a:rPr lang="en-US" dirty="0"/>
              <a:t> inference approximates with </a:t>
            </a:r>
            <a:r>
              <a:rPr lang="en-US" i="1" dirty="0"/>
              <a:t>q(</a:t>
            </a:r>
            <a:r>
              <a:rPr lang="en-US" i="1" dirty="0" err="1"/>
              <a:t>z|x</a:t>
            </a:r>
            <a:r>
              <a:rPr lang="en-US" i="1" dirty="0"/>
              <a:t>)</a:t>
            </a:r>
          </a:p>
          <a:p>
            <a:r>
              <a:rPr lang="en-US" dirty="0"/>
              <a:t>Maximize the evidence lower bound (ELBO)</a:t>
            </a:r>
          </a:p>
          <a:p>
            <a:endParaRPr lang="en-US" dirty="0"/>
          </a:p>
          <a:p>
            <a:endParaRPr lang="en-US" dirty="0"/>
          </a:p>
          <a:p>
            <a:r>
              <a:rPr lang="en-US" dirty="0"/>
              <a:t>This can be written in terms of the “friendly” </a:t>
            </a:r>
            <a:r>
              <a:rPr lang="en-US" dirty="0" err="1"/>
              <a:t>emojis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306232"/>
            <a:ext cx="10541000" cy="9779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3334" y="4686449"/>
            <a:ext cx="2980267" cy="208884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2582" y="4908283"/>
            <a:ext cx="6063018" cy="177958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2582" y="4787238"/>
            <a:ext cx="5446590" cy="1900633"/>
          </a:xfrm>
          <a:prstGeom prst="rect">
            <a:avLst/>
          </a:prstGeom>
        </p:spPr>
      </p:pic>
    </p:spTree>
    <p:extLst>
      <p:ext uri="{BB962C8B-B14F-4D97-AF65-F5344CB8AC3E}">
        <p14:creationId xmlns:p14="http://schemas.microsoft.com/office/powerpoint/2010/main" val="342820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6"/>
                                        </p:tgtEl>
                                      </p:cBhvr>
                                    </p:animEffect>
                                    <p:set>
                                      <p:cBhvr>
                                        <p:cTn id="35" dur="1" fill="hold">
                                          <p:stCondLst>
                                            <p:cond delay="499"/>
                                          </p:stCondLst>
                                        </p:cTn>
                                        <p:tgtEl>
                                          <p:spTgt spid="6"/>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9761</TotalTime>
  <Words>1572</Words>
  <Application>Microsoft Macintosh PowerPoint</Application>
  <PresentationFormat>Widescreen</PresentationFormat>
  <Paragraphs>208</Paragraphs>
  <Slides>34</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Cambria Math</vt:lpstr>
      <vt:lpstr>Corbel</vt:lpstr>
      <vt:lpstr>Depth</vt:lpstr>
      <vt:lpstr>Deep Generative Models</vt:lpstr>
      <vt:lpstr>The Neural Network Zoo</vt:lpstr>
      <vt:lpstr>The Neural Network Zoo</vt:lpstr>
      <vt:lpstr>What is a “generative model”?</vt:lpstr>
      <vt:lpstr>Generative Models</vt:lpstr>
      <vt:lpstr>Generative Models</vt:lpstr>
      <vt:lpstr>Probabilistic Graphical Models</vt:lpstr>
      <vt:lpstr>Variational Inference</vt:lpstr>
      <vt:lpstr>Variational Inference</vt:lpstr>
      <vt:lpstr>Recall: Autoencoders</vt:lpstr>
      <vt:lpstr>Denoising Autoencoders</vt:lpstr>
      <vt:lpstr>Denoising Autoencoders</vt:lpstr>
      <vt:lpstr>Restricted Boltzmann Machines (RBMs)</vt:lpstr>
      <vt:lpstr>Deep Belief Nets (DBNs)</vt:lpstr>
      <vt:lpstr>Generative Adversarial Networks (GANs)</vt:lpstr>
      <vt:lpstr>GANs</vt:lpstr>
      <vt:lpstr>GANs</vt:lpstr>
      <vt:lpstr>GANs</vt:lpstr>
      <vt:lpstr>GANs</vt:lpstr>
      <vt:lpstr>VAEs versus GANs</vt:lpstr>
      <vt:lpstr>GAN Advances</vt:lpstr>
      <vt:lpstr>GAN Advances</vt:lpstr>
      <vt:lpstr>GAN Advances</vt:lpstr>
      <vt:lpstr>PowerPoint Presentation</vt:lpstr>
      <vt:lpstr>Open Questions with GANs</vt:lpstr>
      <vt:lpstr>Open Questions with GANs</vt:lpstr>
      <vt:lpstr>Open Questions with GANs</vt:lpstr>
      <vt:lpstr>Training a GAN</vt:lpstr>
      <vt:lpstr>Training a GAN</vt:lpstr>
      <vt:lpstr>Open Questions with GANs</vt:lpstr>
      <vt:lpstr>Conclusions</vt:lpstr>
      <vt:lpstr>References</vt:lpstr>
      <vt:lpstr>Administrivia</vt:lpstr>
      <vt:lpstr>Administrivia – Final Project Talks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Dictionary Learning</dc:title>
  <dc:creator>Shannon Quinn</dc:creator>
  <cp:lastModifiedBy>Shannon Quinn</cp:lastModifiedBy>
  <cp:revision>402</cp:revision>
  <cp:lastPrinted>2017-11-16T00:17:26Z</cp:lastPrinted>
  <dcterms:created xsi:type="dcterms:W3CDTF">2017-09-09T20:28:18Z</dcterms:created>
  <dcterms:modified xsi:type="dcterms:W3CDTF">2021-11-23T19:10:04Z</dcterms:modified>
</cp:coreProperties>
</file>